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5"/>
  </p:notesMasterIdLst>
  <p:handoutMasterIdLst>
    <p:handoutMasterId r:id="rId16"/>
  </p:handoutMasterIdLst>
  <p:sldIdLst>
    <p:sldId id="3825" r:id="rId5"/>
    <p:sldId id="3826" r:id="rId6"/>
    <p:sldId id="3835" r:id="rId7"/>
    <p:sldId id="3837" r:id="rId8"/>
    <p:sldId id="3791" r:id="rId9"/>
    <p:sldId id="3827" r:id="rId10"/>
    <p:sldId id="3830" r:id="rId11"/>
    <p:sldId id="3831" r:id="rId12"/>
    <p:sldId id="3832" r:id="rId13"/>
    <p:sldId id="3834" r:id="rId14"/>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867" y="72"/>
      </p:cViewPr>
      <p:guideLst>
        <p:guide orient="horz" pos="1200"/>
        <p:guide orient="horz" pos="3408"/>
        <p:guide pos="6936"/>
        <p:guide pos="744"/>
      </p:guideLst>
    </p:cSldViewPr>
  </p:slideViewPr>
  <p:notesTextViewPr>
    <p:cViewPr>
      <p:scale>
        <a:sx n="1" d="1"/>
        <a:sy n="1" d="1"/>
      </p:scale>
      <p:origin x="0" y="0"/>
    </p:cViewPr>
  </p:notesTextViewPr>
  <p:notesViewPr>
    <p:cSldViewPr snapToGrid="0">
      <p:cViewPr varScale="1">
        <p:scale>
          <a:sx n="88" d="100"/>
          <a:sy n="88"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600C5E1D-05F4-454D-86AC-69BCF7ABCF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4D8DD6E7-FAA2-4F27-AC17-2C2371D6F9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4D1599-8320-46DE-B67A-99FCF59A2CBD}" type="datetime1">
              <a:rPr lang="zh-TW" altLang="en-US" smtClean="0">
                <a:latin typeface="Microsoft JhengHei UI" panose="020B0604030504040204" pitchFamily="34" charset="-120"/>
                <a:ea typeface="Microsoft JhengHei UI" panose="020B0604030504040204" pitchFamily="34" charset="-120"/>
              </a:rPr>
              <a:t>2022/6/20</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D95E3648-7A90-4F22-B58F-6E56156D3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49E2D09C-071E-4404-A41B-61F6E7FDA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C87CDB-6736-4C1C-92B6-C0E5B7B73D56}"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1622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9B3E549F-7EEE-4F85-80BD-26E2C7B9527E}" type="datetime1">
              <a:rPr lang="zh-TW" altLang="en-US" smtClean="0"/>
              <a:pPr/>
              <a:t>2022/6/20</a:t>
            </a:fld>
            <a:endParaRPr lang="zh-TW"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latin typeface="Microsoft JhengHei UI" panose="020B0604030504040204" pitchFamily="34" charset="-120"/>
              <a:ea typeface="Microsoft JhengHei UI" panose="020B0604030504040204" pitchFamily="34" charset="-120"/>
            </a:endParaRPr>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D40C6A29-4676-420C-BBE3-ACC2B80F64D4}" type="slidenum">
              <a:rPr lang="en-US" altLang="zh-TW" noProof="0" smtClean="0"/>
              <a:pPr/>
              <a:t>‹#›</a:t>
            </a:fld>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875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3306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9434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88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5373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4566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6252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67016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 name="手繪多邊形​​(F)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cxnSp>
        <p:nvCxnSpPr>
          <p:cNvPr id="12" name="直線接點​​(S)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手繪多邊形：圖案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6" name="手繪多邊形：圖案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8" name="橢圓​​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0" name="手繪多邊形：圖案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2" name="弧形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3 欄">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8" name="頁尾版面配置區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9" name="投影片編號版面配置區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10" name="手繪多邊形：圖案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1" name="手繪多邊形：圖案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文字預留位置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3" name="內容預留位置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含 2 張中型圖片的標題及內容">
    <p:spTree>
      <p:nvGrpSpPr>
        <p:cNvPr id="1" name=""/>
        <p:cNvGrpSpPr/>
        <p:nvPr/>
      </p:nvGrpSpPr>
      <p:grpSpPr>
        <a:xfrm>
          <a:off x="0" y="0"/>
          <a:ext cx="0" cy="0"/>
          <a:chOff x="0" y="0"/>
          <a:chExt cx="0" cy="0"/>
        </a:xfrm>
      </p:grpSpPr>
      <p:sp>
        <p:nvSpPr>
          <p:cNvPr id="20" name="圖片版面配置區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橢圓​​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弧形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4" name="頁尾版面配置區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內容版面配置區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marL="685800">
              <a:defRPr>
                <a:latin typeface="Microsoft JhengHei UI" panose="020B0604030504040204" pitchFamily="34" charset="-120"/>
                <a:ea typeface="Microsoft JhengHei UI" panose="020B0604030504040204" pitchFamily="34" charset="-120"/>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結語">
    <p:spTree>
      <p:nvGrpSpPr>
        <p:cNvPr id="1" name=""/>
        <p:cNvGrpSpPr/>
        <p:nvPr/>
      </p:nvGrpSpPr>
      <p:grpSpPr>
        <a:xfrm>
          <a:off x="0" y="0"/>
          <a:ext cx="0" cy="0"/>
          <a:chOff x="0" y="0"/>
          <a:chExt cx="0" cy="0"/>
        </a:xfrm>
      </p:grpSpPr>
      <p:sp>
        <p:nvSpPr>
          <p:cNvPr id="10" name="橢圓​​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手繪多邊形：圖案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手繪多邊形：圖案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6" name="手繪多邊形：圖案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8" name="手繪多邊形：圖案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0" name="手繪多邊形：圖案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2" name="手繪多邊形：圖案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4" name="頁尾版面配置區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內容預留位置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sz="1800">
                <a:latin typeface="Microsoft JhengHei UI" panose="020B0604030504040204" pitchFamily="34" charset="-120"/>
                <a:ea typeface="Microsoft JhengHei UI" panose="020B0604030504040204" pitchFamily="34" charset="-120"/>
              </a:defRPr>
            </a:lvl2pPr>
            <a:lvl3pPr marL="457200">
              <a:defRPr sz="1800">
                <a:latin typeface="Microsoft JhengHei UI" panose="020B0604030504040204" pitchFamily="34" charset="-120"/>
                <a:ea typeface="Microsoft JhengHei UI" panose="020B0604030504040204" pitchFamily="34" charset="-120"/>
              </a:defRPr>
            </a:lvl3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3" name="頁尾版面配置區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4" name="投影片編號版面配置區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5" name="手繪多邊形：圖案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手繪多邊形：圖案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3" name="頁尾版面配置區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4" name="投影片編號版面配置區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5" name="手繪多邊形：圖案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手繪多邊形：圖案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標題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atin typeface="Microsoft JhengHei UI" panose="020B0604030504040204" pitchFamily="34" charset="-120"/>
                <a:ea typeface="Microsoft JhengHei UI" panose="020B0604030504040204" pitchFamily="34" charset="-120"/>
              </a:defRPr>
            </a:lvl1pPr>
            <a:lvl2pPr>
              <a:defRPr sz="2800">
                <a:latin typeface="Microsoft JhengHei UI" panose="020B0604030504040204" pitchFamily="34" charset="-120"/>
                <a:ea typeface="Microsoft JhengHei UI" panose="020B0604030504040204" pitchFamily="34" charset="-120"/>
              </a:defRPr>
            </a:lvl2pPr>
            <a:lvl3pPr>
              <a:defRPr sz="2400">
                <a:latin typeface="Microsoft JhengHei UI" panose="020B0604030504040204" pitchFamily="34" charset="-120"/>
                <a:ea typeface="Microsoft JhengHei UI" panose="020B0604030504040204" pitchFamily="34" charset="-120"/>
              </a:defRPr>
            </a:lvl3pPr>
            <a:lvl4pPr>
              <a:defRPr sz="2000">
                <a:latin typeface="Microsoft JhengHei UI" panose="020B0604030504040204" pitchFamily="34" charset="-120"/>
                <a:ea typeface="Microsoft JhengHei UI" panose="020B0604030504040204" pitchFamily="34" charset="-120"/>
              </a:defRPr>
            </a:lvl4pPr>
            <a:lvl5pPr>
              <a:defRPr sz="2000">
                <a:latin typeface="Microsoft JhengHei UI" panose="020B0604030504040204" pitchFamily="34" charset="-120"/>
                <a:ea typeface="Microsoft JhengHei UI" panose="020B0604030504040204" pitchFamily="34" charset="-120"/>
              </a:defRPr>
            </a:lvl5pPr>
            <a:lvl6pPr>
              <a:defRPr sz="2000"/>
            </a:lvl6pPr>
            <a:lvl7pPr>
              <a:defRPr sz="2000"/>
            </a:lvl7pPr>
            <a:lvl8pPr>
              <a:defRPr sz="2000"/>
            </a:lvl8pPr>
            <a:lvl9pPr>
              <a:defRPr sz="20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a16="http://schemas.microsoft.com/office/drawing/2014/main" id="{81A70783-FF31-4C4E-9196-EB169B209747}"/>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6" name="頁尾版面配置區 5">
            <a:extLst>
              <a:ext uri="{FF2B5EF4-FFF2-40B4-BE49-F238E27FC236}">
                <a16:creationId xmlns:a16="http://schemas.microsoft.com/office/drawing/2014/main" id="{7D92E260-747D-40FD-A062-9DD5E6835ABB}"/>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7" name="投影片編號版面配置區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手繪多邊形：圖案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圖案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圖片預留位置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預留位置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a16="http://schemas.microsoft.com/office/drawing/2014/main" id="{62A07CB7-0520-4D64-B76C-C31AC557832D}"/>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6" name="頁尾版面配置區 5">
            <a:extLst>
              <a:ext uri="{FF2B5EF4-FFF2-40B4-BE49-F238E27FC236}">
                <a16:creationId xmlns:a16="http://schemas.microsoft.com/office/drawing/2014/main" id="{92EEB226-AD45-45DF-AAB5-5513AE732AA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7" name="投影片編號版面配置區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手繪多邊形：圖案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圖案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議程">
    <p:spTree>
      <p:nvGrpSpPr>
        <p:cNvPr id="1" name=""/>
        <p:cNvGrpSpPr/>
        <p:nvPr/>
      </p:nvGrpSpPr>
      <p:grpSpPr>
        <a:xfrm>
          <a:off x="0" y="0"/>
          <a:ext cx="0" cy="0"/>
          <a:chOff x="0" y="0"/>
          <a:chExt cx="0" cy="0"/>
        </a:xfrm>
      </p:grpSpPr>
      <p:sp>
        <p:nvSpPr>
          <p:cNvPr id="10" name="橢圓​​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弧形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橢圓​​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a:buNone/>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
        <p:nvSpPr>
          <p:cNvPr id="4" name="日期版面配置區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5" name="頁尾版面配置區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6" name="投影片編號版面配置區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含 2 張小圖片的標題及內容">
    <p:spTree>
      <p:nvGrpSpPr>
        <p:cNvPr id="1" name=""/>
        <p:cNvGrpSpPr/>
        <p:nvPr/>
      </p:nvGrpSpPr>
      <p:grpSpPr>
        <a:xfrm>
          <a:off x="0" y="0"/>
          <a:ext cx="0" cy="0"/>
          <a:chOff x="0" y="0"/>
          <a:chExt cx="0" cy="0"/>
        </a:xfrm>
      </p:grpSpPr>
      <p:sp>
        <p:nvSpPr>
          <p:cNvPr id="22" name="圖片版面配置區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atin typeface="Microsoft JhengHei UI" panose="020B0604030504040204" pitchFamily="34" charset="-120"/>
                <a:ea typeface="Microsoft JhengHei UI" panose="020B0604030504040204" pitchFamily="34" charset="-120"/>
              </a:defRPr>
            </a:lvl1pPr>
            <a:lvl2pPr marL="228600">
              <a:lnSpc>
                <a:spcPct val="110000"/>
              </a:lnSpc>
              <a:defRPr sz="2000">
                <a:latin typeface="Microsoft JhengHei UI" panose="020B0604030504040204" pitchFamily="34" charset="-120"/>
                <a:ea typeface="Microsoft JhengHei UI" panose="020B0604030504040204" pitchFamily="34" charset="-120"/>
              </a:defRPr>
            </a:lvl2pPr>
            <a:lvl3pPr marL="457200">
              <a:lnSpc>
                <a:spcPct val="110000"/>
              </a:lnSpc>
              <a:defRPr sz="1800">
                <a:latin typeface="Microsoft JhengHei UI" panose="020B0604030504040204" pitchFamily="34" charset="-120"/>
                <a:ea typeface="Microsoft JhengHei UI" panose="020B0604030504040204" pitchFamily="34" charset="-120"/>
              </a:defRPr>
            </a:lvl3pPr>
            <a:lvl4pPr marL="685800">
              <a:lnSpc>
                <a:spcPct val="110000"/>
              </a:lnSpc>
              <a:defRPr sz="1600">
                <a:latin typeface="Microsoft JhengHei UI" panose="020B0604030504040204" pitchFamily="34" charset="-120"/>
                <a:ea typeface="Microsoft JhengHei UI" panose="020B0604030504040204" pitchFamily="34" charset="-120"/>
              </a:defRPr>
            </a:lvl4pPr>
            <a:lvl5pPr>
              <a:lnSpc>
                <a:spcPct val="110000"/>
              </a:lnSpc>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
        <p:nvSpPr>
          <p:cNvPr id="4" name="日期版面配置區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5" name="頁尾版面配置區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6" name="投影片編號版面配置區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10" name="橢圓​​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矩形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橢圓​​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弧形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橢圓​​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5" name="頁尾版面配置區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6" name="投影片編號版面配置區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7" name="手繪多邊形：圖形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手繪多邊形：圖案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內容 2">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4" name="頁尾版面配置區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6" name="手繪多邊形：圖案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手繪多邊形：圖案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內容版面配置區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含圖片的引述投影片">
    <p:bg>
      <p:bgPr>
        <a:solidFill>
          <a:schemeClr val="tx1"/>
        </a:solidFill>
        <a:effectLst/>
      </p:bgPr>
    </p:bg>
    <p:spTree>
      <p:nvGrpSpPr>
        <p:cNvPr id="1" name=""/>
        <p:cNvGrpSpPr/>
        <p:nvPr/>
      </p:nvGrpSpPr>
      <p:grpSpPr>
        <a:xfrm>
          <a:off x="0" y="0"/>
          <a:ext cx="0" cy="0"/>
          <a:chOff x="0" y="0"/>
          <a:chExt cx="0" cy="0"/>
        </a:xfrm>
      </p:grpSpPr>
      <p:sp>
        <p:nvSpPr>
          <p:cNvPr id="6" name="圖片版面配置區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標題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11" name="日期版面配置區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en-US" altLang="zh-TW" noProof="0"/>
              <a:t>20XX/9/3</a:t>
            </a:r>
            <a:endParaRPr lang="zh-TW" altLang="en-US" noProof="0">
              <a:latin typeface="Microsoft JhengHei UI" panose="020B0604030504040204" pitchFamily="34" charset="-120"/>
            </a:endParaRPr>
          </a:p>
        </p:txBody>
      </p:sp>
      <p:sp>
        <p:nvSpPr>
          <p:cNvPr id="12" name="頁尾版面配置區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zh-TW" altLang="en-US" noProof="0"/>
              <a:t>簡報標題</a:t>
            </a:r>
            <a:endParaRPr lang="zh-TW" altLang="en-US" noProof="0">
              <a:latin typeface="Microsoft JhengHei UI" panose="020B0604030504040204" pitchFamily="34" charset="-120"/>
            </a:endParaRPr>
          </a:p>
        </p:txBody>
      </p:sp>
      <p:sp>
        <p:nvSpPr>
          <p:cNvPr id="13" name="投影片編號版面配置區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pPr>
                <a:defRPr/>
              </a:pPr>
              <a:t>‹#›</a:t>
            </a:fld>
            <a:endParaRPr lang="zh-TW" altLang="en-US" noProof="0">
              <a:latin typeface="Microsoft JhengHei UI" panose="020B0604030504040204" pitchFamily="34" charset="-120"/>
            </a:endParaRPr>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ABFD05-2CB2-4A7E-89E7-57615BA82B4F}"/>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版面配置區 4">
            <a:extLst>
              <a:ext uri="{FF2B5EF4-FFF2-40B4-BE49-F238E27FC236}">
                <a16:creationId xmlns:a16="http://schemas.microsoft.com/office/drawing/2014/main" id="{63D8B65F-F709-469F-9961-4D01896CAA12}"/>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6" name="頁尾版面配置區 5">
            <a:extLst>
              <a:ext uri="{FF2B5EF4-FFF2-40B4-BE49-F238E27FC236}">
                <a16:creationId xmlns:a16="http://schemas.microsoft.com/office/drawing/2014/main" id="{B781C6BC-B23D-48BC-AD44-654DDB8D0122}"/>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7" name="投影片編號版面配置區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手繪多邊形：圖案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圖案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8" name="頁尾版面配置區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9" name="投影片編號版面配置區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10" name="手繪多邊形：圖案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1" name="手繪多邊形：圖案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預留位置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a typeface="Microsoft JhengHei UI" panose="020B0604030504040204" pitchFamily="34" charset="-120"/>
            </a:endParaRPr>
          </a:p>
        </p:txBody>
      </p:sp>
      <p:sp>
        <p:nvSpPr>
          <p:cNvPr id="5" name="頁尾版面配置區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a typeface="Microsoft JhengHei UI" panose="020B0604030504040204" pitchFamily="34" charset="-120"/>
            </a:endParaRPr>
          </a:p>
        </p:txBody>
      </p:sp>
      <p:sp>
        <p:nvSpPr>
          <p:cNvPr id="6" name="投影片編號版面配置區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9.sv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jpeg"/><Relationship Id="rId9" Type="http://schemas.openxmlformats.org/officeDocument/2006/relationships/image" Target="../media/image4.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fif"/><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438E125E-6B67-4C47-90CD-FA5A641FA065}"/>
              </a:ext>
            </a:extLst>
          </p:cNvPr>
          <p:cNvPicPr>
            <a:picLocks noChangeAspect="1"/>
          </p:cNvPicPr>
          <p:nvPr/>
        </p:nvPicPr>
        <p:blipFill>
          <a:blip r:embed="rId4"/>
          <a:stretch>
            <a:fillRect/>
          </a:stretch>
        </p:blipFill>
        <p:spPr>
          <a:xfrm>
            <a:off x="-1" y="0"/>
            <a:ext cx="12192001" cy="6858000"/>
          </a:xfrm>
          <a:prstGeom prst="rect">
            <a:avLst/>
          </a:prstGeom>
        </p:spPr>
      </p:pic>
      <p:graphicFrame>
        <p:nvGraphicFramePr>
          <p:cNvPr id="12" name="表格 12">
            <a:extLst>
              <a:ext uri="{FF2B5EF4-FFF2-40B4-BE49-F238E27FC236}">
                <a16:creationId xmlns:a16="http://schemas.microsoft.com/office/drawing/2014/main" id="{71583631-BEEF-408E-8ABB-81324665C425}"/>
              </a:ext>
            </a:extLst>
          </p:cNvPr>
          <p:cNvGraphicFramePr>
            <a:graphicFrameLocks noGrp="1"/>
          </p:cNvGraphicFramePr>
          <p:nvPr>
            <p:extLst>
              <p:ext uri="{D42A27DB-BD31-4B8C-83A1-F6EECF244321}">
                <p14:modId xmlns:p14="http://schemas.microsoft.com/office/powerpoint/2010/main" val="2953186539"/>
              </p:ext>
            </p:extLst>
          </p:nvPr>
        </p:nvGraphicFramePr>
        <p:xfrm>
          <a:off x="0" y="0"/>
          <a:ext cx="6501600" cy="6858000"/>
        </p:xfrm>
        <a:graphic>
          <a:graphicData uri="http://schemas.openxmlformats.org/drawingml/2006/table">
            <a:tbl>
              <a:tblPr firstRow="1" bandRow="1">
                <a:tableStyleId>{5C22544A-7EE6-4342-B048-85BDC9FD1C3A}</a:tableStyleId>
              </a:tblPr>
              <a:tblGrid>
                <a:gridCol w="2167200">
                  <a:extLst>
                    <a:ext uri="{9D8B030D-6E8A-4147-A177-3AD203B41FA5}">
                      <a16:colId xmlns:a16="http://schemas.microsoft.com/office/drawing/2014/main" val="1243572020"/>
                    </a:ext>
                  </a:extLst>
                </a:gridCol>
                <a:gridCol w="2167200">
                  <a:extLst>
                    <a:ext uri="{9D8B030D-6E8A-4147-A177-3AD203B41FA5}">
                      <a16:colId xmlns:a16="http://schemas.microsoft.com/office/drawing/2014/main" val="2465662819"/>
                    </a:ext>
                  </a:extLst>
                </a:gridCol>
                <a:gridCol w="2167200">
                  <a:extLst>
                    <a:ext uri="{9D8B030D-6E8A-4147-A177-3AD203B41FA5}">
                      <a16:colId xmlns:a16="http://schemas.microsoft.com/office/drawing/2014/main" val="517807218"/>
                    </a:ext>
                  </a:extLst>
                </a:gridCol>
              </a:tblGrid>
              <a:tr h="2286000">
                <a:tc>
                  <a:txBody>
                    <a:bodyPr/>
                    <a:lstStyle/>
                    <a:p>
                      <a:endParaRPr lang="zh-TW"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zh-TW"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alpha val="76000"/>
                      </a:schemeClr>
                    </a:solidFill>
                  </a:tcPr>
                </a:tc>
                <a:tc>
                  <a:txBody>
                    <a:bodyPr/>
                    <a:lstStyle/>
                    <a:p>
                      <a:endParaRPr lang="zh-TW"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291562"/>
                  </a:ext>
                </a:extLst>
              </a:tr>
              <a:tr h="2286000">
                <a:tc>
                  <a:txBody>
                    <a:bodyPr/>
                    <a:lstStyle/>
                    <a:p>
                      <a:endParaRPr lang="zh-TW"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alpha val="76000"/>
                      </a:schemeClr>
                    </a:solidFill>
                  </a:tcPr>
                </a:tc>
                <a:tc>
                  <a:txBody>
                    <a:bodyPr/>
                    <a:lstStyle/>
                    <a:p>
                      <a:endParaRPr lang="zh-TW"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zh-TW"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alpha val="76000"/>
                      </a:schemeClr>
                    </a:solidFill>
                  </a:tcPr>
                </a:tc>
                <a:extLst>
                  <a:ext uri="{0D108BD9-81ED-4DB2-BD59-A6C34878D82A}">
                    <a16:rowId xmlns:a16="http://schemas.microsoft.com/office/drawing/2014/main" val="424770498"/>
                  </a:ext>
                </a:extLst>
              </a:tr>
              <a:tr h="2286000">
                <a:tc>
                  <a:txBody>
                    <a:bodyPr/>
                    <a:lstStyle/>
                    <a:p>
                      <a:endParaRPr lang="zh-TW"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alpha val="76000"/>
                      </a:schemeClr>
                    </a:solidFill>
                  </a:tcPr>
                </a:tc>
                <a:tc>
                  <a:txBody>
                    <a:bodyPr/>
                    <a:lstStyle/>
                    <a:p>
                      <a:endParaRPr lang="zh-TW"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6074079"/>
                  </a:ext>
                </a:extLst>
              </a:tr>
            </a:tbl>
          </a:graphicData>
        </a:graphic>
      </p:graphicFrame>
      <p:graphicFrame>
        <p:nvGraphicFramePr>
          <p:cNvPr id="13" name="表格 13">
            <a:extLst>
              <a:ext uri="{FF2B5EF4-FFF2-40B4-BE49-F238E27FC236}">
                <a16:creationId xmlns:a16="http://schemas.microsoft.com/office/drawing/2014/main" id="{E14C0FDF-5C1A-4FEB-B060-EAECBA6C7920}"/>
              </a:ext>
            </a:extLst>
          </p:cNvPr>
          <p:cNvGraphicFramePr>
            <a:graphicFrameLocks noGrp="1"/>
          </p:cNvGraphicFramePr>
          <p:nvPr>
            <p:extLst>
              <p:ext uri="{D42A27DB-BD31-4B8C-83A1-F6EECF244321}">
                <p14:modId xmlns:p14="http://schemas.microsoft.com/office/powerpoint/2010/main" val="2493145261"/>
              </p:ext>
            </p:extLst>
          </p:nvPr>
        </p:nvGraphicFramePr>
        <p:xfrm>
          <a:off x="6501600" y="2282136"/>
          <a:ext cx="5690400" cy="2280986"/>
        </p:xfrm>
        <a:graphic>
          <a:graphicData uri="http://schemas.openxmlformats.org/drawingml/2006/table">
            <a:tbl>
              <a:tblPr firstRow="1" bandRow="1">
                <a:tableStyleId>{5C22544A-7EE6-4342-B048-85BDC9FD1C3A}</a:tableStyleId>
              </a:tblPr>
              <a:tblGrid>
                <a:gridCol w="2845200">
                  <a:extLst>
                    <a:ext uri="{9D8B030D-6E8A-4147-A177-3AD203B41FA5}">
                      <a16:colId xmlns:a16="http://schemas.microsoft.com/office/drawing/2014/main" val="402618710"/>
                    </a:ext>
                  </a:extLst>
                </a:gridCol>
                <a:gridCol w="2845200">
                  <a:extLst>
                    <a:ext uri="{9D8B030D-6E8A-4147-A177-3AD203B41FA5}">
                      <a16:colId xmlns:a16="http://schemas.microsoft.com/office/drawing/2014/main" val="750323477"/>
                    </a:ext>
                  </a:extLst>
                </a:gridCol>
              </a:tblGrid>
              <a:tr h="2280986">
                <a:tc>
                  <a:txBody>
                    <a:bodyPr/>
                    <a:lstStyle/>
                    <a:p>
                      <a:endParaRPr lang="zh-TW"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alpha val="76000"/>
                      </a:schemeClr>
                    </a:solidFill>
                  </a:tcPr>
                </a:tc>
                <a:tc>
                  <a:txBody>
                    <a:bodyPr/>
                    <a:lstStyle/>
                    <a:p>
                      <a:endParaRPr lang="zh-TW"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alpha val="76000"/>
                      </a:schemeClr>
                    </a:solidFill>
                  </a:tcPr>
                </a:tc>
                <a:extLst>
                  <a:ext uri="{0D108BD9-81ED-4DB2-BD59-A6C34878D82A}">
                    <a16:rowId xmlns:a16="http://schemas.microsoft.com/office/drawing/2014/main" val="2780018476"/>
                  </a:ext>
                </a:extLst>
              </a:tr>
            </a:tbl>
          </a:graphicData>
        </a:graphic>
      </p:graphicFrame>
      <p:sp>
        <p:nvSpPr>
          <p:cNvPr id="15" name="文字方塊 14">
            <a:extLst>
              <a:ext uri="{FF2B5EF4-FFF2-40B4-BE49-F238E27FC236}">
                <a16:creationId xmlns:a16="http://schemas.microsoft.com/office/drawing/2014/main" id="{97891836-7ACC-408F-A718-ADEC733C7AE8}"/>
              </a:ext>
            </a:extLst>
          </p:cNvPr>
          <p:cNvSpPr txBox="1"/>
          <p:nvPr/>
        </p:nvSpPr>
        <p:spPr>
          <a:xfrm>
            <a:off x="11185864" y="3577700"/>
            <a:ext cx="1148179" cy="1077218"/>
          </a:xfrm>
          <a:prstGeom prst="rect">
            <a:avLst/>
          </a:prstGeom>
          <a:noFill/>
        </p:spPr>
        <p:txBody>
          <a:bodyPr wrap="square" rtlCol="0">
            <a:spAutoFit/>
          </a:bodyPr>
          <a:lstStyle/>
          <a:p>
            <a:r>
              <a:rPr lang="zh-TW" altLang="en-US" sz="1600" dirty="0"/>
              <a:t>食三甲</a:t>
            </a:r>
            <a:endParaRPr lang="en-US" altLang="zh-TW" sz="1600" dirty="0"/>
          </a:p>
          <a:p>
            <a:r>
              <a:rPr lang="en-US" altLang="zh-TW" sz="1600" dirty="0"/>
              <a:t>15</a:t>
            </a:r>
            <a:r>
              <a:rPr lang="zh-TW" altLang="en-US" sz="1600" dirty="0"/>
              <a:t>蔡佩珊</a:t>
            </a:r>
            <a:endParaRPr lang="en-US" altLang="zh-TW" sz="1600" dirty="0"/>
          </a:p>
          <a:p>
            <a:r>
              <a:rPr lang="en-US" altLang="zh-TW" sz="1600" dirty="0"/>
              <a:t>26</a:t>
            </a:r>
            <a:r>
              <a:rPr lang="zh-TW" altLang="en-US" sz="1600" dirty="0"/>
              <a:t>黃予祥</a:t>
            </a:r>
            <a:endParaRPr lang="en-US" altLang="zh-TW" sz="1600" dirty="0"/>
          </a:p>
          <a:p>
            <a:r>
              <a:rPr lang="en-US" altLang="zh-TW" sz="1600" dirty="0"/>
              <a:t>31</a:t>
            </a:r>
            <a:r>
              <a:rPr lang="zh-TW" altLang="en-US" sz="1600" dirty="0"/>
              <a:t>蔡英杰</a:t>
            </a:r>
          </a:p>
        </p:txBody>
      </p:sp>
      <p:pic>
        <p:nvPicPr>
          <p:cNvPr id="18" name="圖形 17" descr="握手">
            <a:extLst>
              <a:ext uri="{FF2B5EF4-FFF2-40B4-BE49-F238E27FC236}">
                <a16:creationId xmlns:a16="http://schemas.microsoft.com/office/drawing/2014/main" id="{797FF661-CB98-4E76-9197-A37185519E5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9801" y="475409"/>
            <a:ext cx="1242874" cy="1242874"/>
          </a:xfrm>
          <a:prstGeom prst="rect">
            <a:avLst/>
          </a:prstGeom>
        </p:spPr>
      </p:pic>
      <p:sp>
        <p:nvSpPr>
          <p:cNvPr id="19" name="文字方塊 18">
            <a:extLst>
              <a:ext uri="{FF2B5EF4-FFF2-40B4-BE49-F238E27FC236}">
                <a16:creationId xmlns:a16="http://schemas.microsoft.com/office/drawing/2014/main" id="{604F732B-8E84-41D2-A361-3896D69B921D}"/>
              </a:ext>
            </a:extLst>
          </p:cNvPr>
          <p:cNvSpPr txBox="1"/>
          <p:nvPr/>
        </p:nvSpPr>
        <p:spPr>
          <a:xfrm>
            <a:off x="517240" y="1533617"/>
            <a:ext cx="1107996" cy="369332"/>
          </a:xfrm>
          <a:prstGeom prst="rect">
            <a:avLst/>
          </a:prstGeom>
          <a:noFill/>
        </p:spPr>
        <p:txBody>
          <a:bodyPr wrap="none" rtlCol="0">
            <a:spAutoFit/>
          </a:bodyPr>
          <a:lstStyle/>
          <a:p>
            <a:r>
              <a:rPr lang="zh-TW" altLang="en-US" b="1" dirty="0">
                <a:solidFill>
                  <a:schemeClr val="bg2">
                    <a:lumMod val="75000"/>
                  </a:schemeClr>
                </a:solidFill>
              </a:rPr>
              <a:t>品牌故事</a:t>
            </a:r>
          </a:p>
        </p:txBody>
      </p:sp>
      <p:pic>
        <p:nvPicPr>
          <p:cNvPr id="21" name="圖形 20" descr="咖啡">
            <a:extLst>
              <a:ext uri="{FF2B5EF4-FFF2-40B4-BE49-F238E27FC236}">
                <a16:creationId xmlns:a16="http://schemas.microsoft.com/office/drawing/2014/main" id="{21B7F5DE-C57F-41D7-988F-8440E85AFD4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862876" y="291617"/>
            <a:ext cx="1242000" cy="1242000"/>
          </a:xfrm>
          <a:prstGeom prst="rect">
            <a:avLst/>
          </a:prstGeom>
        </p:spPr>
      </p:pic>
      <p:sp>
        <p:nvSpPr>
          <p:cNvPr id="22" name="文字方塊 21">
            <a:extLst>
              <a:ext uri="{FF2B5EF4-FFF2-40B4-BE49-F238E27FC236}">
                <a16:creationId xmlns:a16="http://schemas.microsoft.com/office/drawing/2014/main" id="{6D094DC6-D6BA-4D90-864B-04056C8FD0B0}"/>
              </a:ext>
            </a:extLst>
          </p:cNvPr>
          <p:cNvSpPr txBox="1"/>
          <p:nvPr/>
        </p:nvSpPr>
        <p:spPr>
          <a:xfrm>
            <a:off x="5071935" y="1533617"/>
            <a:ext cx="646331" cy="369332"/>
          </a:xfrm>
          <a:prstGeom prst="rect">
            <a:avLst/>
          </a:prstGeom>
          <a:noFill/>
        </p:spPr>
        <p:txBody>
          <a:bodyPr wrap="none" rtlCol="0">
            <a:spAutoFit/>
          </a:bodyPr>
          <a:lstStyle/>
          <a:p>
            <a:r>
              <a:rPr lang="zh-TW" altLang="en-US" b="1" dirty="0">
                <a:solidFill>
                  <a:schemeClr val="bg2">
                    <a:lumMod val="75000"/>
                  </a:schemeClr>
                </a:solidFill>
              </a:rPr>
              <a:t>產品</a:t>
            </a:r>
          </a:p>
        </p:txBody>
      </p:sp>
      <p:pic>
        <p:nvPicPr>
          <p:cNvPr id="57" name="圖形 56" descr="張開的手與植物">
            <a:extLst>
              <a:ext uri="{FF2B5EF4-FFF2-40B4-BE49-F238E27FC236}">
                <a16:creationId xmlns:a16="http://schemas.microsoft.com/office/drawing/2014/main" id="{65D1C9D6-1DE8-43BE-AB19-0D3196196C2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629800" y="2808000"/>
            <a:ext cx="1242000" cy="1242000"/>
          </a:xfrm>
          <a:prstGeom prst="rect">
            <a:avLst/>
          </a:prstGeom>
        </p:spPr>
      </p:pic>
      <p:sp>
        <p:nvSpPr>
          <p:cNvPr id="58" name="文字方塊 57">
            <a:extLst>
              <a:ext uri="{FF2B5EF4-FFF2-40B4-BE49-F238E27FC236}">
                <a16:creationId xmlns:a16="http://schemas.microsoft.com/office/drawing/2014/main" id="{88BDD4BA-B846-45DA-A660-430B3FB8EB3C}"/>
              </a:ext>
            </a:extLst>
          </p:cNvPr>
          <p:cNvSpPr txBox="1"/>
          <p:nvPr/>
        </p:nvSpPr>
        <p:spPr>
          <a:xfrm>
            <a:off x="2927635" y="3959968"/>
            <a:ext cx="646331" cy="369332"/>
          </a:xfrm>
          <a:prstGeom prst="rect">
            <a:avLst/>
          </a:prstGeom>
          <a:noFill/>
        </p:spPr>
        <p:txBody>
          <a:bodyPr wrap="none" rtlCol="0">
            <a:spAutoFit/>
          </a:bodyPr>
          <a:lstStyle/>
          <a:p>
            <a:r>
              <a:rPr lang="zh-TW" altLang="en-US" b="1" dirty="0">
                <a:solidFill>
                  <a:schemeClr val="bg2">
                    <a:lumMod val="75000"/>
                  </a:schemeClr>
                </a:solidFill>
              </a:rPr>
              <a:t>產地</a:t>
            </a:r>
          </a:p>
        </p:txBody>
      </p:sp>
      <p:pic>
        <p:nvPicPr>
          <p:cNvPr id="60" name="圖形 59" descr="橫條圖簡報">
            <a:extLst>
              <a:ext uri="{FF2B5EF4-FFF2-40B4-BE49-F238E27FC236}">
                <a16:creationId xmlns:a16="http://schemas.microsoft.com/office/drawing/2014/main" id="{DC370DD0-7CE0-41C6-A463-B31FE0D9F31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50675" y="4955052"/>
            <a:ext cx="1242000" cy="1242000"/>
          </a:xfrm>
          <a:prstGeom prst="rect">
            <a:avLst/>
          </a:prstGeom>
        </p:spPr>
      </p:pic>
      <p:sp>
        <p:nvSpPr>
          <p:cNvPr id="61" name="文字方塊 60">
            <a:extLst>
              <a:ext uri="{FF2B5EF4-FFF2-40B4-BE49-F238E27FC236}">
                <a16:creationId xmlns:a16="http://schemas.microsoft.com/office/drawing/2014/main" id="{53FEDA5B-EF46-4415-B93E-965BB5D98C23}"/>
              </a:ext>
            </a:extLst>
          </p:cNvPr>
          <p:cNvSpPr txBox="1"/>
          <p:nvPr/>
        </p:nvSpPr>
        <p:spPr>
          <a:xfrm>
            <a:off x="748072" y="6197052"/>
            <a:ext cx="646331" cy="369332"/>
          </a:xfrm>
          <a:prstGeom prst="rect">
            <a:avLst/>
          </a:prstGeom>
          <a:noFill/>
        </p:spPr>
        <p:txBody>
          <a:bodyPr wrap="none" rtlCol="0">
            <a:spAutoFit/>
          </a:bodyPr>
          <a:lstStyle/>
          <a:p>
            <a:r>
              <a:rPr lang="zh-TW" altLang="en-US" b="1" dirty="0">
                <a:solidFill>
                  <a:schemeClr val="bg2">
                    <a:lumMod val="75000"/>
                  </a:schemeClr>
                </a:solidFill>
              </a:rPr>
              <a:t>銷售</a:t>
            </a:r>
          </a:p>
        </p:txBody>
      </p:sp>
      <p:pic>
        <p:nvPicPr>
          <p:cNvPr id="63" name="圖形 62" descr="頭顱中的腦">
            <a:extLst>
              <a:ext uri="{FF2B5EF4-FFF2-40B4-BE49-F238E27FC236}">
                <a16:creationId xmlns:a16="http://schemas.microsoft.com/office/drawing/2014/main" id="{CBD02850-F79A-463F-8C60-F15FEF5361A0}"/>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853999" y="4955052"/>
            <a:ext cx="1242000" cy="1242000"/>
          </a:xfrm>
          <a:prstGeom prst="rect">
            <a:avLst/>
          </a:prstGeom>
        </p:spPr>
      </p:pic>
      <p:sp>
        <p:nvSpPr>
          <p:cNvPr id="64" name="文字方塊 63">
            <a:extLst>
              <a:ext uri="{FF2B5EF4-FFF2-40B4-BE49-F238E27FC236}">
                <a16:creationId xmlns:a16="http://schemas.microsoft.com/office/drawing/2014/main" id="{14F383F3-F1EF-40BE-9A26-038536EE06B7}"/>
              </a:ext>
            </a:extLst>
          </p:cNvPr>
          <p:cNvSpPr txBox="1"/>
          <p:nvPr/>
        </p:nvSpPr>
        <p:spPr>
          <a:xfrm>
            <a:off x="5071935" y="6197052"/>
            <a:ext cx="646331" cy="369332"/>
          </a:xfrm>
          <a:prstGeom prst="rect">
            <a:avLst/>
          </a:prstGeom>
          <a:noFill/>
        </p:spPr>
        <p:txBody>
          <a:bodyPr wrap="none" rtlCol="0">
            <a:spAutoFit/>
          </a:bodyPr>
          <a:lstStyle/>
          <a:p>
            <a:r>
              <a:rPr lang="zh-TW" altLang="en-US" b="1" dirty="0">
                <a:solidFill>
                  <a:schemeClr val="bg2">
                    <a:lumMod val="75000"/>
                  </a:schemeClr>
                </a:solidFill>
              </a:rPr>
              <a:t>總結</a:t>
            </a:r>
          </a:p>
        </p:txBody>
      </p:sp>
      <p:sp>
        <p:nvSpPr>
          <p:cNvPr id="3" name="矩形 2">
            <a:extLst>
              <a:ext uri="{FF2B5EF4-FFF2-40B4-BE49-F238E27FC236}">
                <a16:creationId xmlns:a16="http://schemas.microsoft.com/office/drawing/2014/main" id="{4291EB32-4AC9-4135-8912-D7FD60386453}"/>
              </a:ext>
            </a:extLst>
          </p:cNvPr>
          <p:cNvSpPr/>
          <p:nvPr/>
        </p:nvSpPr>
        <p:spPr>
          <a:xfrm>
            <a:off x="4862876" y="2967335"/>
            <a:ext cx="6613864" cy="923330"/>
          </a:xfrm>
          <a:prstGeom prst="rect">
            <a:avLst/>
          </a:prstGeom>
          <a:noFill/>
        </p:spPr>
        <p:txBody>
          <a:bodyPr wrap="square" lIns="91440" tIns="45720" rIns="91440" bIns="45720">
            <a:spAutoFit/>
          </a:bodyPr>
          <a:lstStyle/>
          <a:p>
            <a:pPr algn="dist"/>
            <a:r>
              <a:rPr lang="zh-TW"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路易莎贏在哪</a:t>
            </a:r>
            <a:r>
              <a:rPr lang="en-US" altLang="zh-TW" sz="5400" b="1" spc="50" dirty="0">
                <a:ln w="9525" cmpd="sng">
                  <a:solidFill>
                    <a:schemeClr val="accent1"/>
                  </a:solidFill>
                  <a:prstDash val="solid"/>
                </a:ln>
                <a:solidFill>
                  <a:srgbClr val="70AD47">
                    <a:tint val="1000"/>
                  </a:srgbClr>
                </a:solidFill>
                <a:effectLst>
                  <a:glow rad="38100">
                    <a:schemeClr val="accent1">
                      <a:alpha val="40000"/>
                    </a:schemeClr>
                  </a:glow>
                </a:effectLst>
              </a:rPr>
              <a:t>?</a:t>
            </a:r>
            <a:endParaRPr lang="zh-TW"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009629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9706C9-F26D-46CA-93BF-8C27012F6B12}"/>
              </a:ext>
            </a:extLst>
          </p:cNvPr>
          <p:cNvSpPr>
            <a:spLocks noGrp="1"/>
          </p:cNvSpPr>
          <p:nvPr>
            <p:ph type="title"/>
          </p:nvPr>
        </p:nvSpPr>
        <p:spPr/>
        <p:txBody>
          <a:bodyPr rtlCol="0"/>
          <a:lstStyle/>
          <a:p>
            <a:pPr rtl="0"/>
            <a:r>
              <a:rPr lang="zh-TW" altLang="en-US" dirty="0">
                <a:latin typeface="Microsoft JhengHei UI" panose="020B0604030504040204" pitchFamily="34" charset="-120"/>
                <a:ea typeface="Microsoft JhengHei UI" panose="020B0604030504040204" pitchFamily="34" charset="-120"/>
              </a:rPr>
              <a:t>感謝您</a:t>
            </a:r>
          </a:p>
        </p:txBody>
      </p:sp>
      <p:sp>
        <p:nvSpPr>
          <p:cNvPr id="9" name="Rectangle 4">
            <a:extLst>
              <a:ext uri="{FF2B5EF4-FFF2-40B4-BE49-F238E27FC236}">
                <a16:creationId xmlns:a16="http://schemas.microsoft.com/office/drawing/2014/main" id="{6057B971-0D53-8E9D-0928-F999BA278717}"/>
              </a:ext>
            </a:extLst>
          </p:cNvPr>
          <p:cNvSpPr>
            <a:spLocks noChangeArrowheads="1"/>
          </p:cNvSpPr>
          <p:nvPr/>
        </p:nvSpPr>
        <p:spPr bwMode="auto">
          <a:xfrm>
            <a:off x="5636738" y="2961203"/>
            <a:ext cx="713823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4000" b="1" dirty="0">
                <a:ln w="12700">
                  <a:solidFill>
                    <a:srgbClr val="EF6541"/>
                  </a:solidFill>
                  <a:prstDash val="solid"/>
                </a:ln>
                <a:solidFill>
                  <a:schemeClr val="accent2">
                    <a:lumMod val="60000"/>
                    <a:lumOff val="40000"/>
                  </a:schemeClr>
                </a:solidFill>
                <a:effectLst>
                  <a:outerShdw dist="38100" dir="2640000" algn="bl" rotWithShape="0">
                    <a:schemeClr val="tx2">
                      <a:lumMod val="75000"/>
                    </a:schemeClr>
                  </a:outerShdw>
                </a:effectLst>
              </a:rPr>
              <a:t>THANKS FOR WATCHING</a:t>
            </a:r>
          </a:p>
        </p:txBody>
      </p:sp>
    </p:spTree>
    <p:extLst>
      <p:ext uri="{BB962C8B-B14F-4D97-AF65-F5344CB8AC3E}">
        <p14:creationId xmlns:p14="http://schemas.microsoft.com/office/powerpoint/2010/main" val="962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圖: 接點 1">
            <a:extLst>
              <a:ext uri="{FF2B5EF4-FFF2-40B4-BE49-F238E27FC236}">
                <a16:creationId xmlns:a16="http://schemas.microsoft.com/office/drawing/2014/main" id="{FE1F91D4-597A-47A4-9511-77C911FAE231}"/>
              </a:ext>
            </a:extLst>
          </p:cNvPr>
          <p:cNvSpPr/>
          <p:nvPr/>
        </p:nvSpPr>
        <p:spPr>
          <a:xfrm>
            <a:off x="5220069" y="475826"/>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1</a:t>
            </a:r>
            <a:endParaRPr lang="zh-TW" altLang="en-US" sz="2400" dirty="0"/>
          </a:p>
        </p:txBody>
      </p:sp>
      <p:sp>
        <p:nvSpPr>
          <p:cNvPr id="7" name="流程圖: 接點 6">
            <a:extLst>
              <a:ext uri="{FF2B5EF4-FFF2-40B4-BE49-F238E27FC236}">
                <a16:creationId xmlns:a16="http://schemas.microsoft.com/office/drawing/2014/main" id="{7A923C31-0E55-FAFE-8C0E-3952FE8A3EC3}"/>
              </a:ext>
            </a:extLst>
          </p:cNvPr>
          <p:cNvSpPr/>
          <p:nvPr/>
        </p:nvSpPr>
        <p:spPr>
          <a:xfrm>
            <a:off x="5220069" y="1321421"/>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2</a:t>
            </a:r>
            <a:endParaRPr lang="zh-TW" altLang="en-US" sz="2400" dirty="0"/>
          </a:p>
        </p:txBody>
      </p:sp>
      <p:sp>
        <p:nvSpPr>
          <p:cNvPr id="8" name="流程圖: 接點 7">
            <a:extLst>
              <a:ext uri="{FF2B5EF4-FFF2-40B4-BE49-F238E27FC236}">
                <a16:creationId xmlns:a16="http://schemas.microsoft.com/office/drawing/2014/main" id="{B77948F9-DA39-5E7D-CDED-1AC6D8E955C3}"/>
              </a:ext>
            </a:extLst>
          </p:cNvPr>
          <p:cNvSpPr/>
          <p:nvPr/>
        </p:nvSpPr>
        <p:spPr>
          <a:xfrm>
            <a:off x="5220069" y="3017044"/>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4</a:t>
            </a:r>
            <a:endParaRPr lang="zh-TW" altLang="en-US" sz="2400" dirty="0"/>
          </a:p>
        </p:txBody>
      </p:sp>
      <p:sp>
        <p:nvSpPr>
          <p:cNvPr id="9" name="流程圖: 接點 8">
            <a:extLst>
              <a:ext uri="{FF2B5EF4-FFF2-40B4-BE49-F238E27FC236}">
                <a16:creationId xmlns:a16="http://schemas.microsoft.com/office/drawing/2014/main" id="{25972E09-EBB7-62C4-C810-A60EBE99AA31}"/>
              </a:ext>
            </a:extLst>
          </p:cNvPr>
          <p:cNvSpPr/>
          <p:nvPr/>
        </p:nvSpPr>
        <p:spPr>
          <a:xfrm>
            <a:off x="5220069" y="2167016"/>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3</a:t>
            </a:r>
            <a:endParaRPr lang="zh-TW" altLang="en-US" sz="2400" dirty="0"/>
          </a:p>
        </p:txBody>
      </p:sp>
      <p:sp>
        <p:nvSpPr>
          <p:cNvPr id="10" name="流程圖: 接點 9">
            <a:extLst>
              <a:ext uri="{FF2B5EF4-FFF2-40B4-BE49-F238E27FC236}">
                <a16:creationId xmlns:a16="http://schemas.microsoft.com/office/drawing/2014/main" id="{79DF8581-395C-6B20-5A66-408648B61C42}"/>
              </a:ext>
            </a:extLst>
          </p:cNvPr>
          <p:cNvSpPr/>
          <p:nvPr/>
        </p:nvSpPr>
        <p:spPr>
          <a:xfrm>
            <a:off x="5220069" y="3862953"/>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5</a:t>
            </a:r>
            <a:endParaRPr lang="zh-TW" altLang="en-US" sz="2400" dirty="0"/>
          </a:p>
        </p:txBody>
      </p:sp>
      <p:sp>
        <p:nvSpPr>
          <p:cNvPr id="11" name="文字方塊 10">
            <a:extLst>
              <a:ext uri="{FF2B5EF4-FFF2-40B4-BE49-F238E27FC236}">
                <a16:creationId xmlns:a16="http://schemas.microsoft.com/office/drawing/2014/main" id="{EA8D5CF0-A2FE-09F2-1B22-138B66C250D0}"/>
              </a:ext>
            </a:extLst>
          </p:cNvPr>
          <p:cNvSpPr txBox="1"/>
          <p:nvPr/>
        </p:nvSpPr>
        <p:spPr>
          <a:xfrm>
            <a:off x="6095997" y="1357800"/>
            <a:ext cx="2031325" cy="646331"/>
          </a:xfrm>
          <a:prstGeom prst="rect">
            <a:avLst/>
          </a:prstGeom>
          <a:noFill/>
        </p:spPr>
        <p:txBody>
          <a:bodyPr wrap="none" rtlCol="0">
            <a:spAutoFit/>
          </a:bodyPr>
          <a:lstStyle/>
          <a:p>
            <a:r>
              <a:rPr lang="zh-TW" altLang="en-US" sz="3600" dirty="0">
                <a:latin typeface="Microsoft YaHei Light" panose="020B0502040204020203" pitchFamily="34" charset="-122"/>
                <a:ea typeface="Microsoft YaHei Light" panose="020B0502040204020203" pitchFamily="34" charset="-122"/>
              </a:rPr>
              <a:t>品牌介紹</a:t>
            </a:r>
          </a:p>
        </p:txBody>
      </p:sp>
      <p:sp>
        <p:nvSpPr>
          <p:cNvPr id="12" name="文字方塊 11">
            <a:extLst>
              <a:ext uri="{FF2B5EF4-FFF2-40B4-BE49-F238E27FC236}">
                <a16:creationId xmlns:a16="http://schemas.microsoft.com/office/drawing/2014/main" id="{F33E1E22-B9B5-BC0D-2CB9-68840721A60B}"/>
              </a:ext>
            </a:extLst>
          </p:cNvPr>
          <p:cNvSpPr txBox="1"/>
          <p:nvPr/>
        </p:nvSpPr>
        <p:spPr>
          <a:xfrm>
            <a:off x="6095998" y="532239"/>
            <a:ext cx="2031325" cy="646331"/>
          </a:xfrm>
          <a:prstGeom prst="rect">
            <a:avLst/>
          </a:prstGeom>
          <a:noFill/>
        </p:spPr>
        <p:txBody>
          <a:bodyPr wrap="none" rtlCol="0">
            <a:spAutoFit/>
          </a:bodyPr>
          <a:lstStyle/>
          <a:p>
            <a:r>
              <a:rPr lang="zh-TW" altLang="en-US" sz="3600" dirty="0">
                <a:latin typeface="Microsoft YaHei Light" panose="020B0502040204020203" pitchFamily="34" charset="-122"/>
                <a:ea typeface="Microsoft YaHei Light" panose="020B0502040204020203" pitchFamily="34" charset="-122"/>
              </a:rPr>
              <a:t>申請動機</a:t>
            </a:r>
          </a:p>
        </p:txBody>
      </p:sp>
      <p:sp>
        <p:nvSpPr>
          <p:cNvPr id="13" name="文字方塊 12">
            <a:extLst>
              <a:ext uri="{FF2B5EF4-FFF2-40B4-BE49-F238E27FC236}">
                <a16:creationId xmlns:a16="http://schemas.microsoft.com/office/drawing/2014/main" id="{B4226463-999E-19F5-C61E-C44F7566F92D}"/>
              </a:ext>
            </a:extLst>
          </p:cNvPr>
          <p:cNvSpPr txBox="1"/>
          <p:nvPr/>
        </p:nvSpPr>
        <p:spPr>
          <a:xfrm>
            <a:off x="6095997" y="3100780"/>
            <a:ext cx="3416320" cy="646331"/>
          </a:xfrm>
          <a:prstGeom prst="rect">
            <a:avLst/>
          </a:prstGeom>
          <a:noFill/>
        </p:spPr>
        <p:txBody>
          <a:bodyPr wrap="none" rtlCol="0">
            <a:spAutoFit/>
          </a:bodyPr>
          <a:lstStyle/>
          <a:p>
            <a:r>
              <a:rPr lang="zh-TW" altLang="en-US" sz="3600" dirty="0">
                <a:latin typeface="Microsoft YaHei Light" panose="020B0502040204020203" pitchFamily="34" charset="-122"/>
                <a:ea typeface="Microsoft YaHei Light" panose="020B0502040204020203" pitchFamily="34" charset="-122"/>
              </a:rPr>
              <a:t>知名咖啡比一比</a:t>
            </a:r>
          </a:p>
        </p:txBody>
      </p:sp>
      <p:sp>
        <p:nvSpPr>
          <p:cNvPr id="16" name="文字方塊 15">
            <a:extLst>
              <a:ext uri="{FF2B5EF4-FFF2-40B4-BE49-F238E27FC236}">
                <a16:creationId xmlns:a16="http://schemas.microsoft.com/office/drawing/2014/main" id="{0711F8F9-5E0F-4A3F-DDAD-D31BC50B9A61}"/>
              </a:ext>
            </a:extLst>
          </p:cNvPr>
          <p:cNvSpPr txBox="1"/>
          <p:nvPr/>
        </p:nvSpPr>
        <p:spPr>
          <a:xfrm>
            <a:off x="1892952" y="2886107"/>
            <a:ext cx="2158384" cy="646331"/>
          </a:xfrm>
          <a:prstGeom prst="rect">
            <a:avLst/>
          </a:prstGeom>
          <a:noFill/>
        </p:spPr>
        <p:txBody>
          <a:bodyPr wrap="square">
            <a:spAutoFit/>
          </a:bodyPr>
          <a:lstStyle/>
          <a:p>
            <a:pPr>
              <a:buFont typeface="Arial" panose="020B0604020202020204" pitchFamily="34" charset="0"/>
              <a:buNone/>
            </a:pPr>
            <a:r>
              <a:rPr lang="zh-TW" altLang="en-US" sz="3600" b="1" dirty="0">
                <a:solidFill>
                  <a:schemeClr val="bg1"/>
                </a:solidFill>
              </a:rPr>
              <a:t>目錄介紹</a:t>
            </a:r>
            <a:endParaRPr lang="en-US" altLang="zh-TW" sz="3600" b="1" dirty="0">
              <a:solidFill>
                <a:schemeClr val="bg1"/>
              </a:solidFill>
            </a:endParaRPr>
          </a:p>
        </p:txBody>
      </p:sp>
      <p:sp>
        <p:nvSpPr>
          <p:cNvPr id="18" name="文字方塊 17">
            <a:extLst>
              <a:ext uri="{FF2B5EF4-FFF2-40B4-BE49-F238E27FC236}">
                <a16:creationId xmlns:a16="http://schemas.microsoft.com/office/drawing/2014/main" id="{0D83BCE2-53BA-305C-7320-D41A3F0817B3}"/>
              </a:ext>
            </a:extLst>
          </p:cNvPr>
          <p:cNvSpPr txBox="1"/>
          <p:nvPr/>
        </p:nvSpPr>
        <p:spPr>
          <a:xfrm>
            <a:off x="1607546" y="3522686"/>
            <a:ext cx="2729196" cy="400110"/>
          </a:xfrm>
          <a:prstGeom prst="rect">
            <a:avLst/>
          </a:prstGeom>
          <a:noFill/>
        </p:spPr>
        <p:txBody>
          <a:bodyPr wrap="square">
            <a:spAutoFit/>
          </a:bodyPr>
          <a:lstStyle/>
          <a:p>
            <a:pPr>
              <a:buFont typeface="Arial" panose="020B0604020202020204" pitchFamily="34" charset="0"/>
              <a:buNone/>
            </a:pPr>
            <a:r>
              <a:rPr lang="en-US" altLang="zh-CN" sz="2000" dirty="0">
                <a:solidFill>
                  <a:schemeClr val="bg1"/>
                </a:solidFill>
              </a:rPr>
              <a:t>Catalog introduction</a:t>
            </a:r>
          </a:p>
        </p:txBody>
      </p:sp>
      <p:sp>
        <p:nvSpPr>
          <p:cNvPr id="19" name="文字方塊 18">
            <a:extLst>
              <a:ext uri="{FF2B5EF4-FFF2-40B4-BE49-F238E27FC236}">
                <a16:creationId xmlns:a16="http://schemas.microsoft.com/office/drawing/2014/main" id="{0646A3C5-00EA-BDBD-A13C-F236BCD83580}"/>
              </a:ext>
            </a:extLst>
          </p:cNvPr>
          <p:cNvSpPr txBox="1"/>
          <p:nvPr/>
        </p:nvSpPr>
        <p:spPr>
          <a:xfrm>
            <a:off x="6095997" y="3899332"/>
            <a:ext cx="4203395" cy="646331"/>
          </a:xfrm>
          <a:prstGeom prst="rect">
            <a:avLst/>
          </a:prstGeom>
          <a:noFill/>
        </p:spPr>
        <p:txBody>
          <a:bodyPr wrap="none" rtlCol="0">
            <a:spAutoFit/>
          </a:bodyPr>
          <a:lstStyle/>
          <a:p>
            <a:r>
              <a:rPr lang="zh-TW" altLang="en-US" sz="3600" dirty="0">
                <a:latin typeface="Microsoft YaHei Light" panose="020B0502040204020203" pitchFamily="34" charset="-122"/>
                <a:ea typeface="Microsoft YaHei Light" panose="020B0502040204020203" pitchFamily="34" charset="-122"/>
              </a:rPr>
              <a:t>各大品牌定位</a:t>
            </a:r>
            <a:r>
              <a:rPr lang="en-US" altLang="zh-TW" sz="3600" dirty="0">
                <a:latin typeface="Microsoft YaHei Light" panose="020B0502040204020203" pitchFamily="34" charset="-122"/>
                <a:ea typeface="Microsoft YaHei Light" panose="020B0502040204020203" pitchFamily="34" charset="-122"/>
              </a:rPr>
              <a:t>&amp;</a:t>
            </a:r>
            <a:r>
              <a:rPr lang="zh-TW" altLang="en-US" sz="3600" dirty="0">
                <a:latin typeface="Microsoft YaHei Light" panose="020B0502040204020203" pitchFamily="34" charset="-122"/>
                <a:ea typeface="Microsoft YaHei Light" panose="020B0502040204020203" pitchFamily="34" charset="-122"/>
              </a:rPr>
              <a:t>隱憂</a:t>
            </a:r>
          </a:p>
        </p:txBody>
      </p:sp>
      <p:sp>
        <p:nvSpPr>
          <p:cNvPr id="21" name="文字方塊 20">
            <a:extLst>
              <a:ext uri="{FF2B5EF4-FFF2-40B4-BE49-F238E27FC236}">
                <a16:creationId xmlns:a16="http://schemas.microsoft.com/office/drawing/2014/main" id="{6B9155C9-6868-5EF1-AC0A-A13564F06885}"/>
              </a:ext>
            </a:extLst>
          </p:cNvPr>
          <p:cNvSpPr txBox="1"/>
          <p:nvPr/>
        </p:nvSpPr>
        <p:spPr>
          <a:xfrm>
            <a:off x="6097480" y="2202283"/>
            <a:ext cx="6094520" cy="646331"/>
          </a:xfrm>
          <a:prstGeom prst="rect">
            <a:avLst/>
          </a:prstGeom>
          <a:noFill/>
        </p:spPr>
        <p:txBody>
          <a:bodyPr wrap="square">
            <a:spAutoFit/>
          </a:bodyPr>
          <a:lstStyle/>
          <a:p>
            <a:r>
              <a:rPr lang="zh-TW" altLang="en-US" sz="3600" dirty="0">
                <a:solidFill>
                  <a:srgbClr val="171717"/>
                </a:solidFill>
                <a:latin typeface="Microsoft YaHei Light" panose="020B0502040204020203" pitchFamily="34" charset="-122"/>
                <a:ea typeface="Microsoft YaHei Light" panose="020B0502040204020203" pitchFamily="34" charset="-122"/>
              </a:rPr>
              <a:t>背後</a:t>
            </a:r>
            <a:r>
              <a:rPr lang="zh-TW" altLang="en-US" sz="3600" b="0" i="0" dirty="0">
                <a:solidFill>
                  <a:srgbClr val="171717"/>
                </a:solidFill>
                <a:effectLst/>
                <a:latin typeface="Microsoft YaHei Light" panose="020B0502040204020203" pitchFamily="34" charset="-122"/>
                <a:ea typeface="Microsoft YaHei Light" panose="020B0502040204020203" pitchFamily="34" charset="-122"/>
              </a:rPr>
              <a:t>故事</a:t>
            </a:r>
            <a:r>
              <a:rPr lang="en-US" altLang="zh-TW" sz="3600" b="0" i="0" dirty="0">
                <a:solidFill>
                  <a:srgbClr val="171717"/>
                </a:solidFill>
                <a:effectLst/>
                <a:latin typeface="Microsoft YaHei Light" panose="020B0502040204020203" pitchFamily="34" charset="-122"/>
                <a:ea typeface="Microsoft YaHei Light" panose="020B0502040204020203" pitchFamily="34" charset="-122"/>
              </a:rPr>
              <a:t>-</a:t>
            </a:r>
            <a:r>
              <a:rPr lang="zh-TW" altLang="en-US" sz="3600" b="0" i="0" dirty="0">
                <a:solidFill>
                  <a:srgbClr val="171717"/>
                </a:solidFill>
                <a:effectLst/>
                <a:latin typeface="Microsoft YaHei Light" panose="020B0502040204020203" pitchFamily="34" charset="-122"/>
                <a:ea typeface="Microsoft YaHei Light" panose="020B0502040204020203" pitchFamily="34" charset="-122"/>
              </a:rPr>
              <a:t>黃銘賢的堅持</a:t>
            </a:r>
            <a:endParaRPr lang="zh-TW" altLang="en-US" sz="3600" dirty="0">
              <a:latin typeface="Microsoft YaHei Light" panose="020B0502040204020203" pitchFamily="34" charset="-122"/>
              <a:ea typeface="Microsoft YaHei Light" panose="020B0502040204020203" pitchFamily="34" charset="-122"/>
            </a:endParaRPr>
          </a:p>
        </p:txBody>
      </p:sp>
      <p:sp>
        <p:nvSpPr>
          <p:cNvPr id="14" name="流程圖: 接點 13">
            <a:extLst>
              <a:ext uri="{FF2B5EF4-FFF2-40B4-BE49-F238E27FC236}">
                <a16:creationId xmlns:a16="http://schemas.microsoft.com/office/drawing/2014/main" id="{7CB6EC92-0DD4-8C50-42C2-21F47709BC4C}"/>
              </a:ext>
            </a:extLst>
          </p:cNvPr>
          <p:cNvSpPr/>
          <p:nvPr/>
        </p:nvSpPr>
        <p:spPr>
          <a:xfrm>
            <a:off x="5220069" y="4708308"/>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6</a:t>
            </a:r>
            <a:endParaRPr lang="zh-TW" altLang="en-US" sz="2400" dirty="0"/>
          </a:p>
        </p:txBody>
      </p:sp>
      <p:sp>
        <p:nvSpPr>
          <p:cNvPr id="3" name="文字方塊 2">
            <a:extLst>
              <a:ext uri="{FF2B5EF4-FFF2-40B4-BE49-F238E27FC236}">
                <a16:creationId xmlns:a16="http://schemas.microsoft.com/office/drawing/2014/main" id="{A0AA2F8F-E5B9-4800-4405-F0C55EE95248}"/>
              </a:ext>
            </a:extLst>
          </p:cNvPr>
          <p:cNvSpPr txBox="1"/>
          <p:nvPr/>
        </p:nvSpPr>
        <p:spPr>
          <a:xfrm>
            <a:off x="6095997" y="5596381"/>
            <a:ext cx="2031325" cy="646331"/>
          </a:xfrm>
          <a:prstGeom prst="rect">
            <a:avLst/>
          </a:prstGeom>
          <a:noFill/>
        </p:spPr>
        <p:txBody>
          <a:bodyPr wrap="none" rtlCol="0">
            <a:spAutoFit/>
          </a:bodyPr>
          <a:lstStyle/>
          <a:p>
            <a:r>
              <a:rPr lang="zh-TW" altLang="en-US" sz="3600" dirty="0">
                <a:latin typeface="Microsoft YaHei Light" panose="020B0502040204020203" pitchFamily="34" charset="-122"/>
                <a:ea typeface="Microsoft YaHei Light" panose="020B0502040204020203" pitchFamily="34" charset="-122"/>
              </a:rPr>
              <a:t>綜整心得</a:t>
            </a:r>
          </a:p>
        </p:txBody>
      </p:sp>
      <p:sp>
        <p:nvSpPr>
          <p:cNvPr id="17" name="流程圖: 接點 16">
            <a:extLst>
              <a:ext uri="{FF2B5EF4-FFF2-40B4-BE49-F238E27FC236}">
                <a16:creationId xmlns:a16="http://schemas.microsoft.com/office/drawing/2014/main" id="{CBC1524C-6710-5E1D-6034-113442E3C8A0}"/>
              </a:ext>
            </a:extLst>
          </p:cNvPr>
          <p:cNvSpPr/>
          <p:nvPr/>
        </p:nvSpPr>
        <p:spPr>
          <a:xfrm>
            <a:off x="5220069" y="5553663"/>
            <a:ext cx="719092" cy="719090"/>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t>7</a:t>
            </a:r>
            <a:endParaRPr lang="zh-TW" altLang="en-US" sz="2400" dirty="0"/>
          </a:p>
        </p:txBody>
      </p:sp>
      <p:sp>
        <p:nvSpPr>
          <p:cNvPr id="4" name="文字方塊 3">
            <a:extLst>
              <a:ext uri="{FF2B5EF4-FFF2-40B4-BE49-F238E27FC236}">
                <a16:creationId xmlns:a16="http://schemas.microsoft.com/office/drawing/2014/main" id="{EF476DE9-4688-D79A-DFEE-18C5673C03B7}"/>
              </a:ext>
            </a:extLst>
          </p:cNvPr>
          <p:cNvSpPr txBox="1"/>
          <p:nvPr/>
        </p:nvSpPr>
        <p:spPr>
          <a:xfrm>
            <a:off x="6095997" y="4715889"/>
            <a:ext cx="5000087" cy="646331"/>
          </a:xfrm>
          <a:prstGeom prst="rect">
            <a:avLst/>
          </a:prstGeom>
          <a:noFill/>
        </p:spPr>
        <p:txBody>
          <a:bodyPr wrap="none" rtlCol="0">
            <a:spAutoFit/>
          </a:bodyPr>
          <a:lstStyle/>
          <a:p>
            <a:r>
              <a:rPr lang="zh-TW" altLang="en-US" sz="3600" dirty="0">
                <a:latin typeface="Microsoft YaHei Light" panose="020B0502040204020203" pitchFamily="34" charset="-122"/>
                <a:ea typeface="Microsoft YaHei Light" panose="020B0502040204020203" pitchFamily="34" charset="-122"/>
              </a:rPr>
              <a:t>對比自營模式</a:t>
            </a:r>
            <a:r>
              <a:rPr lang="en-US" altLang="zh-TW" sz="3600" dirty="0">
                <a:latin typeface="Microsoft YaHei Light" panose="020B0502040204020203" pitchFamily="34" charset="-122"/>
                <a:ea typeface="Microsoft YaHei Light" panose="020B0502040204020203" pitchFamily="34" charset="-122"/>
              </a:rPr>
              <a:t>-</a:t>
            </a:r>
            <a:r>
              <a:rPr lang="zh-TW" altLang="en-US" sz="3600" dirty="0">
                <a:latin typeface="Microsoft YaHei Light" panose="020B0502040204020203" pitchFamily="34" charset="-122"/>
                <a:ea typeface="Microsoft YaHei Light" panose="020B0502040204020203" pitchFamily="34" charset="-122"/>
              </a:rPr>
              <a:t>白水咖啡</a:t>
            </a:r>
          </a:p>
        </p:txBody>
      </p:sp>
    </p:spTree>
    <p:extLst>
      <p:ext uri="{BB962C8B-B14F-4D97-AF65-F5344CB8AC3E}">
        <p14:creationId xmlns:p14="http://schemas.microsoft.com/office/powerpoint/2010/main" val="551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未标题-2">
            <a:extLst>
              <a:ext uri="{FF2B5EF4-FFF2-40B4-BE49-F238E27FC236}">
                <a16:creationId xmlns:a16="http://schemas.microsoft.com/office/drawing/2014/main" id="{CF644F39-4896-A24D-6D77-5674EF67E5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6286" y="296323"/>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6" name="Line 3">
            <a:extLst>
              <a:ext uri="{FF2B5EF4-FFF2-40B4-BE49-F238E27FC236}">
                <a16:creationId xmlns:a16="http://schemas.microsoft.com/office/drawing/2014/main" id="{C6CEDE99-9D62-228C-0FEC-43C0D5527324}"/>
              </a:ext>
            </a:extLst>
          </p:cNvPr>
          <p:cNvSpPr>
            <a:spLocks noChangeShapeType="1"/>
          </p:cNvSpPr>
          <p:nvPr/>
        </p:nvSpPr>
        <p:spPr bwMode="auto">
          <a:xfrm>
            <a:off x="221117" y="848682"/>
            <a:ext cx="4475169" cy="12452"/>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8" name="文字方塊 7">
            <a:extLst>
              <a:ext uri="{FF2B5EF4-FFF2-40B4-BE49-F238E27FC236}">
                <a16:creationId xmlns:a16="http://schemas.microsoft.com/office/drawing/2014/main" id="{278D89D6-BA32-8237-8D23-3F6B8E622A85}"/>
              </a:ext>
            </a:extLst>
          </p:cNvPr>
          <p:cNvSpPr txBox="1"/>
          <p:nvPr/>
        </p:nvSpPr>
        <p:spPr>
          <a:xfrm>
            <a:off x="1501914" y="399469"/>
            <a:ext cx="1415772" cy="461665"/>
          </a:xfrm>
          <a:prstGeom prst="rect">
            <a:avLst/>
          </a:prstGeom>
          <a:noFill/>
        </p:spPr>
        <p:txBody>
          <a:bodyPr wrap="none" rtlCol="0">
            <a:spAutoFit/>
          </a:bodyPr>
          <a:lstStyle/>
          <a:p>
            <a:r>
              <a:rPr lang="zh-TW" altLang="en-US" sz="2400" dirty="0">
                <a:latin typeface="Arial" panose="020B0604020202020204" pitchFamily="34" charset="0"/>
                <a:cs typeface="Arial" panose="020B0604020202020204" pitchFamily="34" charset="0"/>
              </a:rPr>
              <a:t>申請動機</a:t>
            </a:r>
          </a:p>
        </p:txBody>
      </p:sp>
      <p:graphicFrame>
        <p:nvGraphicFramePr>
          <p:cNvPr id="10" name="表格 10">
            <a:extLst>
              <a:ext uri="{FF2B5EF4-FFF2-40B4-BE49-F238E27FC236}">
                <a16:creationId xmlns:a16="http://schemas.microsoft.com/office/drawing/2014/main" id="{60E23CA4-EDC6-FCFF-A8E3-2F65549D74E6}"/>
              </a:ext>
            </a:extLst>
          </p:cNvPr>
          <p:cNvGraphicFramePr>
            <a:graphicFrameLocks noGrp="1"/>
          </p:cNvGraphicFramePr>
          <p:nvPr>
            <p:extLst>
              <p:ext uri="{D42A27DB-BD31-4B8C-83A1-F6EECF244321}">
                <p14:modId xmlns:p14="http://schemas.microsoft.com/office/powerpoint/2010/main" val="4249586743"/>
              </p:ext>
            </p:extLst>
          </p:nvPr>
        </p:nvGraphicFramePr>
        <p:xfrm>
          <a:off x="947197" y="1513834"/>
          <a:ext cx="10297605" cy="4492076"/>
        </p:xfrm>
        <a:graphic>
          <a:graphicData uri="http://schemas.openxmlformats.org/drawingml/2006/table">
            <a:tbl>
              <a:tblPr firstRow="1" bandRow="1">
                <a:tableStyleId>{7DF18680-E054-41AD-8BC1-D1AEF772440D}</a:tableStyleId>
              </a:tblPr>
              <a:tblGrid>
                <a:gridCol w="4165887">
                  <a:extLst>
                    <a:ext uri="{9D8B030D-6E8A-4147-A177-3AD203B41FA5}">
                      <a16:colId xmlns:a16="http://schemas.microsoft.com/office/drawing/2014/main" val="1236094306"/>
                    </a:ext>
                  </a:extLst>
                </a:gridCol>
                <a:gridCol w="6131718">
                  <a:extLst>
                    <a:ext uri="{9D8B030D-6E8A-4147-A177-3AD203B41FA5}">
                      <a16:colId xmlns:a16="http://schemas.microsoft.com/office/drawing/2014/main" val="3933548149"/>
                    </a:ext>
                  </a:extLst>
                </a:gridCol>
              </a:tblGrid>
              <a:tr h="1123019">
                <a:tc>
                  <a:txBody>
                    <a:bodyPr/>
                    <a:lstStyle/>
                    <a:p>
                      <a:pPr algn="ctr"/>
                      <a:r>
                        <a:rPr lang="zh-TW" altLang="en-US" sz="2800" dirty="0"/>
                        <a:t>高二上</a:t>
                      </a:r>
                    </a:p>
                  </a:txBody>
                  <a:tcPr anchor="ctr"/>
                </a:tc>
                <a:tc>
                  <a:txBody>
                    <a:bodyPr/>
                    <a:lstStyle/>
                    <a:p>
                      <a:pPr algn="ctr"/>
                      <a:r>
                        <a:rPr lang="zh-TW" altLang="en-US" sz="2800" dirty="0"/>
                        <a:t>認識咖啡豆品種及採收後處理</a:t>
                      </a:r>
                    </a:p>
                  </a:txBody>
                  <a:tcPr anchor="ctr"/>
                </a:tc>
                <a:extLst>
                  <a:ext uri="{0D108BD9-81ED-4DB2-BD59-A6C34878D82A}">
                    <a16:rowId xmlns:a16="http://schemas.microsoft.com/office/drawing/2014/main" val="7253265"/>
                  </a:ext>
                </a:extLst>
              </a:tr>
              <a:tr h="1123019">
                <a:tc>
                  <a:txBody>
                    <a:bodyPr/>
                    <a:lstStyle/>
                    <a:p>
                      <a:pPr algn="ctr"/>
                      <a:r>
                        <a:rPr lang="zh-TW" altLang="en-US" sz="2800" dirty="0"/>
                        <a:t>高二下</a:t>
                      </a:r>
                    </a:p>
                  </a:txBody>
                  <a:tcPr anchor="ctr"/>
                </a:tc>
                <a:tc>
                  <a:txBody>
                    <a:bodyPr/>
                    <a:lstStyle/>
                    <a:p>
                      <a:pPr algn="ctr"/>
                      <a:r>
                        <a:rPr lang="zh-TW" altLang="en-US" sz="2800" dirty="0"/>
                        <a:t>了解咖啡飲品製作及機具認識</a:t>
                      </a:r>
                    </a:p>
                  </a:txBody>
                  <a:tcPr anchor="ctr"/>
                </a:tc>
                <a:extLst>
                  <a:ext uri="{0D108BD9-81ED-4DB2-BD59-A6C34878D82A}">
                    <a16:rowId xmlns:a16="http://schemas.microsoft.com/office/drawing/2014/main" val="3641398771"/>
                  </a:ext>
                </a:extLst>
              </a:tr>
              <a:tr h="1123019">
                <a:tc>
                  <a:txBody>
                    <a:bodyPr/>
                    <a:lstStyle/>
                    <a:p>
                      <a:pPr algn="ctr"/>
                      <a:r>
                        <a:rPr lang="zh-TW" altLang="en-US" sz="2800" dirty="0"/>
                        <a:t>高三上</a:t>
                      </a:r>
                    </a:p>
                  </a:txBody>
                  <a:tcPr anchor="ctr"/>
                </a:tc>
                <a:tc>
                  <a:txBody>
                    <a:bodyPr/>
                    <a:lstStyle/>
                    <a:p>
                      <a:pPr algn="ctr"/>
                      <a:r>
                        <a:rPr lang="zh-TW" altLang="en-US" sz="2800" dirty="0"/>
                        <a:t>觀摩自營模式</a:t>
                      </a:r>
                      <a:r>
                        <a:rPr lang="en-US" altLang="zh-TW" sz="2800" dirty="0"/>
                        <a:t>-</a:t>
                      </a:r>
                      <a:r>
                        <a:rPr lang="zh-TW" altLang="en-US" sz="2800" dirty="0"/>
                        <a:t>實地探訪白水咖啡</a:t>
                      </a:r>
                    </a:p>
                  </a:txBody>
                  <a:tcPr anchor="ctr"/>
                </a:tc>
                <a:extLst>
                  <a:ext uri="{0D108BD9-81ED-4DB2-BD59-A6C34878D82A}">
                    <a16:rowId xmlns:a16="http://schemas.microsoft.com/office/drawing/2014/main" val="2811318018"/>
                  </a:ext>
                </a:extLst>
              </a:tr>
              <a:tr h="1123019">
                <a:tc>
                  <a:txBody>
                    <a:bodyPr/>
                    <a:lstStyle/>
                    <a:p>
                      <a:pPr algn="ctr"/>
                      <a:r>
                        <a:rPr lang="zh-TW" altLang="en-US" sz="2800" dirty="0"/>
                        <a:t>高三下</a:t>
                      </a:r>
                    </a:p>
                  </a:txBody>
                  <a:tcPr anchor="ctr"/>
                </a:tc>
                <a:tc>
                  <a:txBody>
                    <a:bodyPr/>
                    <a:lstStyle/>
                    <a:p>
                      <a:pPr algn="ctr"/>
                      <a:r>
                        <a:rPr lang="zh-TW" altLang="en-US" sz="2800" dirty="0"/>
                        <a:t>了解品牌咖啡的獨特性</a:t>
                      </a:r>
                    </a:p>
                  </a:txBody>
                  <a:tcPr anchor="ctr"/>
                </a:tc>
                <a:extLst>
                  <a:ext uri="{0D108BD9-81ED-4DB2-BD59-A6C34878D82A}">
                    <a16:rowId xmlns:a16="http://schemas.microsoft.com/office/drawing/2014/main" val="2625349409"/>
                  </a:ext>
                </a:extLst>
              </a:tr>
            </a:tbl>
          </a:graphicData>
        </a:graphic>
      </p:graphicFrame>
    </p:spTree>
    <p:extLst>
      <p:ext uri="{BB962C8B-B14F-4D97-AF65-F5344CB8AC3E}">
        <p14:creationId xmlns:p14="http://schemas.microsoft.com/office/powerpoint/2010/main" val="172328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版面配置區 11">
            <a:extLst>
              <a:ext uri="{FF2B5EF4-FFF2-40B4-BE49-F238E27FC236}">
                <a16:creationId xmlns:a16="http://schemas.microsoft.com/office/drawing/2014/main" id="{BDD37EAE-8664-CECF-BC2F-A125BC8AE76D}"/>
              </a:ext>
            </a:extLst>
          </p:cNvPr>
          <p:cNvPicPr>
            <a:picLocks noChangeAspect="1"/>
          </p:cNvPicPr>
          <p:nvPr/>
        </p:nvPicPr>
        <p:blipFill>
          <a:blip r:embed="rId2"/>
          <a:srcRect/>
          <a:stretch>
            <a:fillRect/>
          </a:stretch>
        </p:blipFill>
        <p:spPr>
          <a:xfrm>
            <a:off x="2279617" y="4510187"/>
            <a:ext cx="2365232" cy="2365232"/>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pic>
      <p:pic>
        <p:nvPicPr>
          <p:cNvPr id="8" name="Picture 2" descr="未标题-2">
            <a:extLst>
              <a:ext uri="{FF2B5EF4-FFF2-40B4-BE49-F238E27FC236}">
                <a16:creationId xmlns:a16="http://schemas.microsoft.com/office/drawing/2014/main" id="{DA211C11-FB27-6B76-EB33-C856A6C100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86" y="296323"/>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9" name="Line 3">
            <a:extLst>
              <a:ext uri="{FF2B5EF4-FFF2-40B4-BE49-F238E27FC236}">
                <a16:creationId xmlns:a16="http://schemas.microsoft.com/office/drawing/2014/main" id="{BE02C765-DF70-4DF2-54BA-7B7F2683F5D6}"/>
              </a:ext>
            </a:extLst>
          </p:cNvPr>
          <p:cNvSpPr>
            <a:spLocks noChangeShapeType="1"/>
          </p:cNvSpPr>
          <p:nvPr/>
        </p:nvSpPr>
        <p:spPr bwMode="auto">
          <a:xfrm>
            <a:off x="221117" y="848682"/>
            <a:ext cx="4475169" cy="12452"/>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10" name="文字方塊 9">
            <a:extLst>
              <a:ext uri="{FF2B5EF4-FFF2-40B4-BE49-F238E27FC236}">
                <a16:creationId xmlns:a16="http://schemas.microsoft.com/office/drawing/2014/main" id="{42232FDA-A57F-9C48-96A0-79DF7FD4832B}"/>
              </a:ext>
            </a:extLst>
          </p:cNvPr>
          <p:cNvSpPr txBox="1"/>
          <p:nvPr/>
        </p:nvSpPr>
        <p:spPr>
          <a:xfrm>
            <a:off x="1237854" y="399469"/>
            <a:ext cx="2441694" cy="461665"/>
          </a:xfrm>
          <a:prstGeom prst="rect">
            <a:avLst/>
          </a:prstGeom>
          <a:noFill/>
        </p:spPr>
        <p:txBody>
          <a:bodyPr wrap="none" rtlCol="0">
            <a:spAutoFit/>
          </a:bodyPr>
          <a:lstStyle/>
          <a:p>
            <a:r>
              <a:rPr lang="zh-TW" altLang="en-US" sz="2400" dirty="0">
                <a:latin typeface="Arial" panose="020B0604020202020204" pitchFamily="34" charset="0"/>
                <a:cs typeface="Arial" panose="020B0604020202020204" pitchFamily="34" charset="0"/>
              </a:rPr>
              <a:t>品牌介紹</a:t>
            </a:r>
            <a:r>
              <a:rPr lang="en-US" altLang="zh-TW" sz="2400" dirty="0">
                <a:latin typeface="Arial" panose="020B0604020202020204" pitchFamily="34" charset="0"/>
                <a:cs typeface="Arial" panose="020B0604020202020204" pitchFamily="34" charset="0"/>
              </a:rPr>
              <a:t>-</a:t>
            </a:r>
            <a:r>
              <a:rPr lang="zh-TW" altLang="en-US" sz="2400" dirty="0">
                <a:latin typeface="Arial" panose="020B0604020202020204" pitchFamily="34" charset="0"/>
                <a:cs typeface="Arial" panose="020B0604020202020204" pitchFamily="34" charset="0"/>
              </a:rPr>
              <a:t>路易莎</a:t>
            </a:r>
          </a:p>
        </p:txBody>
      </p:sp>
      <p:pic>
        <p:nvPicPr>
          <p:cNvPr id="27" name="圖片 26">
            <a:extLst>
              <a:ext uri="{FF2B5EF4-FFF2-40B4-BE49-F238E27FC236}">
                <a16:creationId xmlns:a16="http://schemas.microsoft.com/office/drawing/2014/main" id="{13882083-F2B8-D878-22B5-CE0682285354}"/>
              </a:ext>
            </a:extLst>
          </p:cNvPr>
          <p:cNvPicPr>
            <a:picLocks noChangeAspect="1"/>
          </p:cNvPicPr>
          <p:nvPr/>
        </p:nvPicPr>
        <p:blipFill>
          <a:blip r:embed="rId4"/>
          <a:stretch>
            <a:fillRect/>
          </a:stretch>
        </p:blipFill>
        <p:spPr>
          <a:xfrm>
            <a:off x="466629" y="2565823"/>
            <a:ext cx="2178094" cy="2178094"/>
          </a:xfrm>
          <a:prstGeom prst="rect">
            <a:avLst/>
          </a:prstGeom>
        </p:spPr>
      </p:pic>
      <p:pic>
        <p:nvPicPr>
          <p:cNvPr id="37" name="圖片 36">
            <a:extLst>
              <a:ext uri="{FF2B5EF4-FFF2-40B4-BE49-F238E27FC236}">
                <a16:creationId xmlns:a16="http://schemas.microsoft.com/office/drawing/2014/main" id="{FD6CE6C4-043D-7B6C-F844-7C66DF297165}"/>
              </a:ext>
            </a:extLst>
          </p:cNvPr>
          <p:cNvPicPr>
            <a:picLocks noChangeAspect="1"/>
          </p:cNvPicPr>
          <p:nvPr/>
        </p:nvPicPr>
        <p:blipFill>
          <a:blip r:embed="rId5"/>
          <a:stretch>
            <a:fillRect/>
          </a:stretch>
        </p:blipFill>
        <p:spPr>
          <a:xfrm>
            <a:off x="2552690" y="911791"/>
            <a:ext cx="1942509" cy="1768812"/>
          </a:xfrm>
          <a:prstGeom prst="rect">
            <a:avLst/>
          </a:prstGeom>
        </p:spPr>
      </p:pic>
      <p:sp>
        <p:nvSpPr>
          <p:cNvPr id="39" name="文字方塊 38">
            <a:extLst>
              <a:ext uri="{FF2B5EF4-FFF2-40B4-BE49-F238E27FC236}">
                <a16:creationId xmlns:a16="http://schemas.microsoft.com/office/drawing/2014/main" id="{1CAB3BC7-5001-8B8D-336A-A4A4FB2E73C6}"/>
              </a:ext>
            </a:extLst>
          </p:cNvPr>
          <p:cNvSpPr txBox="1"/>
          <p:nvPr/>
        </p:nvSpPr>
        <p:spPr>
          <a:xfrm>
            <a:off x="4788833" y="5092638"/>
            <a:ext cx="7197963" cy="1200329"/>
          </a:xfrm>
          <a:prstGeom prst="rect">
            <a:avLst/>
          </a:prstGeom>
          <a:noFill/>
        </p:spPr>
        <p:txBody>
          <a:bodyPr wrap="square">
            <a:spAutoFit/>
          </a:bodyPr>
          <a:lstStyle/>
          <a:p>
            <a:r>
              <a:rPr lang="zh-TW" altLang="en-US" b="0" i="0" dirty="0">
                <a:solidFill>
                  <a:srgbClr val="231F20"/>
                </a:solidFill>
                <a:effectLst/>
                <a:latin typeface="Arial" panose="020B0604020202020204" pitchFamily="34" charset="0"/>
              </a:rPr>
              <a:t>路易莎第三代商標於</a:t>
            </a:r>
            <a:r>
              <a:rPr lang="en-US" altLang="zh-TW" b="0" i="0" dirty="0">
                <a:solidFill>
                  <a:srgbClr val="231F20"/>
                </a:solidFill>
                <a:effectLst/>
                <a:latin typeface="Arial" panose="020B0604020202020204" pitchFamily="34" charset="0"/>
              </a:rPr>
              <a:t>2016</a:t>
            </a:r>
            <a:r>
              <a:rPr lang="zh-TW" altLang="en-US" b="0" i="0" dirty="0">
                <a:solidFill>
                  <a:srgbClr val="231F20"/>
                </a:solidFill>
                <a:effectLst/>
                <a:latin typeface="Arial" panose="020B0604020202020204" pitchFamily="34" charset="0"/>
              </a:rPr>
              <a:t>年，以橘、黑、白為主色，</a:t>
            </a:r>
            <a:r>
              <a:rPr lang="en-US" altLang="zh-TW" b="0" i="0" dirty="0">
                <a:solidFill>
                  <a:srgbClr val="231F20"/>
                </a:solidFill>
                <a:effectLst/>
                <a:latin typeface="Arial" panose="020B0604020202020204" pitchFamily="34" charset="0"/>
              </a:rPr>
              <a:t>LOUISA</a:t>
            </a:r>
            <a:r>
              <a:rPr lang="zh-TW" altLang="en-US" b="0" i="0" dirty="0">
                <a:solidFill>
                  <a:srgbClr val="231F20"/>
                </a:solidFill>
                <a:effectLst/>
                <a:latin typeface="Arial" panose="020B0604020202020204" pitchFamily="34" charset="0"/>
              </a:rPr>
              <a:t>女神從咖啡飲品的提供者，轉型為咖啡文化的領航者。</a:t>
            </a:r>
            <a:endParaRPr lang="en-US" altLang="zh-TW" b="0" i="0" dirty="0">
              <a:solidFill>
                <a:srgbClr val="231F20"/>
              </a:solidFill>
              <a:effectLst/>
              <a:latin typeface="Arial" panose="020B0604020202020204" pitchFamily="34" charset="0"/>
            </a:endParaRPr>
          </a:p>
          <a:p>
            <a:r>
              <a:rPr lang="zh-TW" altLang="en-US" b="0" i="0" dirty="0">
                <a:solidFill>
                  <a:srgbClr val="231F20"/>
                </a:solidFill>
                <a:effectLst/>
                <a:latin typeface="Arial" panose="020B0604020202020204" pitchFamily="34" charset="0"/>
              </a:rPr>
              <a:t>藉由多年的消費市場經營，準確掌握台灣咖啡文化核心，在下一個十年，企圖重新塑造屬於台灣人的咖啡地圖。</a:t>
            </a:r>
            <a:endParaRPr lang="zh-TW" altLang="en-US" dirty="0"/>
          </a:p>
        </p:txBody>
      </p:sp>
      <p:sp>
        <p:nvSpPr>
          <p:cNvPr id="41" name="文字方塊 40">
            <a:extLst>
              <a:ext uri="{FF2B5EF4-FFF2-40B4-BE49-F238E27FC236}">
                <a16:creationId xmlns:a16="http://schemas.microsoft.com/office/drawing/2014/main" id="{329389A4-FB56-925C-A4CA-2F0A11F634A4}"/>
              </a:ext>
            </a:extLst>
          </p:cNvPr>
          <p:cNvSpPr txBox="1"/>
          <p:nvPr/>
        </p:nvSpPr>
        <p:spPr>
          <a:xfrm>
            <a:off x="4644848" y="1334310"/>
            <a:ext cx="7197963" cy="923330"/>
          </a:xfrm>
          <a:prstGeom prst="rect">
            <a:avLst/>
          </a:prstGeom>
          <a:noFill/>
        </p:spPr>
        <p:txBody>
          <a:bodyPr wrap="square">
            <a:spAutoFit/>
          </a:bodyPr>
          <a:lstStyle/>
          <a:p>
            <a:r>
              <a:rPr lang="zh-TW" altLang="en-US" b="0" i="0" dirty="0">
                <a:solidFill>
                  <a:srgbClr val="231F20"/>
                </a:solidFill>
                <a:effectLst/>
                <a:latin typeface="Arial" panose="020B0604020202020204" pitchFamily="34" charset="0"/>
              </a:rPr>
              <a:t>路易莎咖啡創始</a:t>
            </a:r>
            <a:r>
              <a:rPr lang="en-US" altLang="zh-TW" b="0" i="0" dirty="0">
                <a:solidFill>
                  <a:srgbClr val="231F20"/>
                </a:solidFill>
                <a:effectLst/>
                <a:latin typeface="Arial" panose="020B0604020202020204" pitchFamily="34" charset="0"/>
              </a:rPr>
              <a:t>2006</a:t>
            </a:r>
            <a:r>
              <a:rPr lang="zh-TW" altLang="en-US" b="0" i="0" dirty="0">
                <a:solidFill>
                  <a:srgbClr val="231F20"/>
                </a:solidFill>
                <a:effectLst/>
                <a:latin typeface="Arial" panose="020B0604020202020204" pitchFamily="34" charset="0"/>
              </a:rPr>
              <a:t>年。</a:t>
            </a:r>
            <a:endParaRPr lang="en-US" altLang="zh-TW" b="0" i="0" dirty="0">
              <a:solidFill>
                <a:srgbClr val="231F20"/>
              </a:solidFill>
              <a:effectLst/>
              <a:latin typeface="Arial" panose="020B0604020202020204" pitchFamily="34" charset="0"/>
            </a:endParaRPr>
          </a:p>
          <a:p>
            <a:r>
              <a:rPr lang="zh-TW" altLang="en-US" b="0" i="0" dirty="0">
                <a:solidFill>
                  <a:srgbClr val="231F20"/>
                </a:solidFill>
                <a:effectLst/>
                <a:latin typeface="Arial" panose="020B0604020202020204" pitchFamily="34" charset="0"/>
              </a:rPr>
              <a:t>第一代商標為</a:t>
            </a:r>
            <a:r>
              <a:rPr lang="en-US" altLang="zh-TW" b="0" i="0" dirty="0">
                <a:solidFill>
                  <a:srgbClr val="231F20"/>
                </a:solidFill>
                <a:effectLst/>
                <a:latin typeface="Arial" panose="020B0604020202020204" pitchFamily="34" charset="0"/>
              </a:rPr>
              <a:t>LOUISA</a:t>
            </a:r>
            <a:r>
              <a:rPr lang="zh-TW" altLang="en-US" b="0" i="0" dirty="0">
                <a:solidFill>
                  <a:srgbClr val="231F20"/>
                </a:solidFill>
                <a:effectLst/>
                <a:latin typeface="Arial" panose="020B0604020202020204" pitchFamily="34" charset="0"/>
              </a:rPr>
              <a:t>女神化身為火焰烘焙著咖啡豆。</a:t>
            </a:r>
            <a:endParaRPr lang="en-US" altLang="zh-TW" b="0" i="0" dirty="0">
              <a:solidFill>
                <a:srgbClr val="231F20"/>
              </a:solidFill>
              <a:effectLst/>
              <a:latin typeface="Arial" panose="020B0604020202020204" pitchFamily="34" charset="0"/>
            </a:endParaRPr>
          </a:p>
          <a:p>
            <a:r>
              <a:rPr lang="zh-TW" altLang="en-US" b="0" i="0" dirty="0">
                <a:solidFill>
                  <a:srgbClr val="231F20"/>
                </a:solidFill>
                <a:effectLst/>
                <a:latin typeface="Arial" panose="020B0604020202020204" pitchFamily="34" charset="0"/>
              </a:rPr>
              <a:t>藉著犧牲與奉獻賦予咖啡生命，在千錘百鍊中，更鍛鍊出自身的價值。</a:t>
            </a:r>
            <a:endParaRPr lang="en-US" altLang="zh-TW" b="0" i="0" dirty="0">
              <a:solidFill>
                <a:srgbClr val="231F20"/>
              </a:solidFill>
              <a:effectLst/>
              <a:latin typeface="Arial" panose="020B0604020202020204" pitchFamily="34" charset="0"/>
            </a:endParaRPr>
          </a:p>
        </p:txBody>
      </p:sp>
      <p:sp>
        <p:nvSpPr>
          <p:cNvPr id="43" name="文字方塊 42">
            <a:extLst>
              <a:ext uri="{FF2B5EF4-FFF2-40B4-BE49-F238E27FC236}">
                <a16:creationId xmlns:a16="http://schemas.microsoft.com/office/drawing/2014/main" id="{C86185B7-E9E5-9168-8BAC-693DD1DDCC38}"/>
              </a:ext>
            </a:extLst>
          </p:cNvPr>
          <p:cNvSpPr txBox="1"/>
          <p:nvPr/>
        </p:nvSpPr>
        <p:spPr>
          <a:xfrm>
            <a:off x="2758735" y="3187181"/>
            <a:ext cx="7654771" cy="923330"/>
          </a:xfrm>
          <a:prstGeom prst="rect">
            <a:avLst/>
          </a:prstGeom>
          <a:noFill/>
        </p:spPr>
        <p:txBody>
          <a:bodyPr wrap="square">
            <a:spAutoFit/>
          </a:bodyPr>
          <a:lstStyle/>
          <a:p>
            <a:r>
              <a:rPr lang="zh-TW" altLang="en-US" b="0" i="0" dirty="0">
                <a:solidFill>
                  <a:srgbClr val="231F20"/>
                </a:solidFill>
                <a:effectLst/>
                <a:latin typeface="Arial" panose="020B0604020202020204" pitchFamily="34" charset="0"/>
              </a:rPr>
              <a:t>路易莎第二代</a:t>
            </a:r>
            <a:r>
              <a:rPr lang="zh-TW" altLang="en-US" dirty="0">
                <a:solidFill>
                  <a:srgbClr val="231F20"/>
                </a:solidFill>
                <a:latin typeface="Arial" panose="020B0604020202020204" pitchFamily="34" charset="0"/>
              </a:rPr>
              <a:t>商標</a:t>
            </a:r>
            <a:r>
              <a:rPr lang="zh-TW" altLang="en-US" b="0" i="0" dirty="0">
                <a:solidFill>
                  <a:srgbClr val="231F20"/>
                </a:solidFill>
                <a:effectLst/>
                <a:latin typeface="Arial" panose="020B0604020202020204" pitchFamily="34" charset="0"/>
              </a:rPr>
              <a:t>於</a:t>
            </a:r>
            <a:r>
              <a:rPr lang="en-US" altLang="zh-TW" b="0" i="0" dirty="0">
                <a:solidFill>
                  <a:srgbClr val="231F20"/>
                </a:solidFill>
                <a:effectLst/>
                <a:latin typeface="Arial" panose="020B0604020202020204" pitchFamily="34" charset="0"/>
              </a:rPr>
              <a:t>2011</a:t>
            </a:r>
            <a:r>
              <a:rPr lang="zh-TW" altLang="en-US" b="0" i="0" dirty="0">
                <a:solidFill>
                  <a:srgbClr val="231F20"/>
                </a:solidFill>
                <a:effectLst/>
                <a:latin typeface="Arial" panose="020B0604020202020204" pitchFamily="34" charset="0"/>
              </a:rPr>
              <a:t>年將品牌識別色定調為黃橘色，並露出</a:t>
            </a:r>
            <a:r>
              <a:rPr lang="en-US" altLang="zh-TW" b="0" i="0" dirty="0">
                <a:solidFill>
                  <a:srgbClr val="231F20"/>
                </a:solidFill>
                <a:effectLst/>
                <a:latin typeface="Arial" panose="020B0604020202020204" pitchFamily="34" charset="0"/>
              </a:rPr>
              <a:t>LOUISA</a:t>
            </a:r>
            <a:r>
              <a:rPr lang="zh-TW" altLang="en-US" b="0" i="0" dirty="0">
                <a:solidFill>
                  <a:srgbClr val="231F20"/>
                </a:solidFill>
                <a:effectLst/>
                <a:latin typeface="Arial" panose="020B0604020202020204" pitchFamily="34" charset="0"/>
              </a:rPr>
              <a:t>女神的側臉、髮絲由咖啡花朵組成、佩戴咖啡紅漿果的耳環。</a:t>
            </a:r>
            <a:endParaRPr lang="en-US" altLang="zh-TW" b="0" i="0" dirty="0">
              <a:solidFill>
                <a:srgbClr val="231F20"/>
              </a:solidFill>
              <a:effectLst/>
              <a:latin typeface="Arial" panose="020B0604020202020204" pitchFamily="34" charset="0"/>
            </a:endParaRPr>
          </a:p>
          <a:p>
            <a:r>
              <a:rPr lang="en-US" altLang="zh-TW" b="0" i="0" dirty="0">
                <a:solidFill>
                  <a:srgbClr val="231F20"/>
                </a:solidFill>
                <a:effectLst/>
                <a:latin typeface="Arial" panose="020B0604020202020204" pitchFamily="34" charset="0"/>
              </a:rPr>
              <a:t>LOUISA</a:t>
            </a:r>
            <a:r>
              <a:rPr lang="zh-TW" altLang="en-US" b="0" i="0" dirty="0">
                <a:solidFill>
                  <a:srgbClr val="231F20"/>
                </a:solidFill>
                <a:effectLst/>
                <a:latin typeface="Arial" panose="020B0604020202020204" pitchFamily="34" charset="0"/>
              </a:rPr>
              <a:t>女神幻化為大地之母，孕育著大地生態，種植出最高品質的咖啡豆。 </a:t>
            </a:r>
            <a:endParaRPr lang="zh-TW" altLang="en-US" dirty="0"/>
          </a:p>
        </p:txBody>
      </p:sp>
    </p:spTree>
    <p:extLst>
      <p:ext uri="{BB962C8B-B14F-4D97-AF65-F5344CB8AC3E}">
        <p14:creationId xmlns:p14="http://schemas.microsoft.com/office/powerpoint/2010/main" val="70154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未标题-2">
            <a:extLst>
              <a:ext uri="{FF2B5EF4-FFF2-40B4-BE49-F238E27FC236}">
                <a16:creationId xmlns:a16="http://schemas.microsoft.com/office/drawing/2014/main" id="{2E9085A9-1ED0-F857-6C34-B49918AED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86" y="296323"/>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18" name="Line 3">
            <a:extLst>
              <a:ext uri="{FF2B5EF4-FFF2-40B4-BE49-F238E27FC236}">
                <a16:creationId xmlns:a16="http://schemas.microsoft.com/office/drawing/2014/main" id="{5BD55745-FA97-31D4-2AAD-10DCB277721D}"/>
              </a:ext>
            </a:extLst>
          </p:cNvPr>
          <p:cNvSpPr>
            <a:spLocks noChangeShapeType="1"/>
          </p:cNvSpPr>
          <p:nvPr/>
        </p:nvSpPr>
        <p:spPr bwMode="auto">
          <a:xfrm>
            <a:off x="221117" y="848682"/>
            <a:ext cx="4475169" cy="12452"/>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19" name="文字方塊 18">
            <a:extLst>
              <a:ext uri="{FF2B5EF4-FFF2-40B4-BE49-F238E27FC236}">
                <a16:creationId xmlns:a16="http://schemas.microsoft.com/office/drawing/2014/main" id="{FBCB0237-B1C5-BC1F-A739-C17BC074E274}"/>
              </a:ext>
            </a:extLst>
          </p:cNvPr>
          <p:cNvSpPr txBox="1"/>
          <p:nvPr/>
        </p:nvSpPr>
        <p:spPr>
          <a:xfrm>
            <a:off x="785005" y="382526"/>
            <a:ext cx="3395481" cy="830997"/>
          </a:xfrm>
          <a:prstGeom prst="rect">
            <a:avLst/>
          </a:prstGeom>
          <a:noFill/>
        </p:spPr>
        <p:txBody>
          <a:bodyPr wrap="none" rtlCol="0">
            <a:spAutoFit/>
          </a:bodyPr>
          <a:lstStyle/>
          <a:p>
            <a:r>
              <a:rPr lang="zh-TW" altLang="en-US" sz="2400" dirty="0">
                <a:solidFill>
                  <a:srgbClr val="171717"/>
                </a:solidFill>
                <a:latin typeface="Microsoft YaHei Light" panose="020B0502040204020203" pitchFamily="34" charset="-122"/>
                <a:ea typeface="Microsoft YaHei Light" panose="020B0502040204020203" pitchFamily="34" charset="-122"/>
              </a:rPr>
              <a:t>背後</a:t>
            </a:r>
            <a:r>
              <a:rPr lang="zh-TW" altLang="en-US" sz="2400" b="0" i="0" dirty="0">
                <a:solidFill>
                  <a:srgbClr val="171717"/>
                </a:solidFill>
                <a:effectLst/>
                <a:latin typeface="Microsoft YaHei Light" panose="020B0502040204020203" pitchFamily="34" charset="-122"/>
                <a:ea typeface="Microsoft YaHei Light" panose="020B0502040204020203" pitchFamily="34" charset="-122"/>
              </a:rPr>
              <a:t>故事</a:t>
            </a:r>
            <a:r>
              <a:rPr lang="en-US" altLang="zh-TW" sz="2400" b="0" i="0" dirty="0">
                <a:solidFill>
                  <a:srgbClr val="171717"/>
                </a:solidFill>
                <a:effectLst/>
                <a:latin typeface="Microsoft YaHei Light" panose="020B0502040204020203" pitchFamily="34" charset="-122"/>
                <a:ea typeface="Microsoft YaHei Light" panose="020B0502040204020203" pitchFamily="34" charset="-122"/>
              </a:rPr>
              <a:t>-</a:t>
            </a:r>
            <a:r>
              <a:rPr lang="zh-TW" altLang="en-US" sz="2400" b="0" i="0" dirty="0">
                <a:solidFill>
                  <a:srgbClr val="171717"/>
                </a:solidFill>
                <a:effectLst/>
                <a:latin typeface="Microsoft YaHei Light" panose="020B0502040204020203" pitchFamily="34" charset="-122"/>
                <a:ea typeface="Microsoft YaHei Light" panose="020B0502040204020203" pitchFamily="34" charset="-122"/>
              </a:rPr>
              <a:t>黃銘賢的堅持</a:t>
            </a:r>
            <a:endParaRPr lang="zh-TW" altLang="en-US" sz="2400" dirty="0">
              <a:latin typeface="Microsoft YaHei Light" panose="020B0502040204020203" pitchFamily="34" charset="-122"/>
              <a:ea typeface="Microsoft YaHei Light" panose="020B0502040204020203" pitchFamily="34" charset="-122"/>
            </a:endParaRPr>
          </a:p>
          <a:p>
            <a:endParaRPr lang="zh-TW" altLang="en-US" sz="2400" dirty="0">
              <a:latin typeface="Arial" panose="020B0604020202020204" pitchFamily="34" charset="0"/>
              <a:cs typeface="Arial" panose="020B0604020202020204" pitchFamily="34" charset="0"/>
            </a:endParaRPr>
          </a:p>
        </p:txBody>
      </p:sp>
      <p:sp>
        <p:nvSpPr>
          <p:cNvPr id="2" name="文字方塊 1">
            <a:extLst>
              <a:ext uri="{FF2B5EF4-FFF2-40B4-BE49-F238E27FC236}">
                <a16:creationId xmlns:a16="http://schemas.microsoft.com/office/drawing/2014/main" id="{769D32C5-3DFA-CE59-8E92-74DB113793D4}"/>
              </a:ext>
            </a:extLst>
          </p:cNvPr>
          <p:cNvSpPr txBox="1"/>
          <p:nvPr/>
        </p:nvSpPr>
        <p:spPr>
          <a:xfrm>
            <a:off x="184404" y="944584"/>
            <a:ext cx="11823192" cy="4893647"/>
          </a:xfrm>
          <a:prstGeom prst="rect">
            <a:avLst/>
          </a:prstGeom>
          <a:noFill/>
        </p:spPr>
        <p:txBody>
          <a:bodyPr wrap="square" rtlCol="0">
            <a:spAutoFit/>
          </a:bodyPr>
          <a:lstStyle/>
          <a:p>
            <a:r>
              <a:rPr lang="en-US" altLang="zh-TW" sz="2400" dirty="0"/>
              <a:t>1.</a:t>
            </a:r>
            <a:r>
              <a:rPr lang="zh-TW" altLang="en-US" sz="2400" dirty="0"/>
              <a:t>堅持走平價路線，即使國際價格動盪不安也要自己吸收利潤不隨意更換原物料。</a:t>
            </a:r>
            <a:endParaRPr lang="en-US" altLang="zh-TW" sz="2400" dirty="0"/>
          </a:p>
          <a:p>
            <a:endParaRPr lang="en-US" altLang="zh-TW" sz="2400" dirty="0"/>
          </a:p>
          <a:p>
            <a:r>
              <a:rPr lang="en-US" altLang="zh-TW" sz="2400" dirty="0"/>
              <a:t>2.</a:t>
            </a:r>
            <a:r>
              <a:rPr lang="zh-TW" altLang="en-US" sz="2400" dirty="0"/>
              <a:t>在店內劃分不同的空間讓客人能夠坐下來休息、讀書、使用</a:t>
            </a:r>
            <a:r>
              <a:rPr lang="en-US" altLang="zh-TW" sz="2400" dirty="0"/>
              <a:t>3C</a:t>
            </a:r>
            <a:r>
              <a:rPr lang="zh-TW" altLang="en-US" sz="2400" dirty="0"/>
              <a:t>產品，提供一個咖啡與圖書館做結合的環境。</a:t>
            </a:r>
            <a:endParaRPr lang="en-US" altLang="zh-TW" sz="2400" dirty="0"/>
          </a:p>
          <a:p>
            <a:endParaRPr lang="en-US" altLang="zh-TW" sz="2400" dirty="0"/>
          </a:p>
          <a:p>
            <a:r>
              <a:rPr lang="en-US" altLang="zh-TW" sz="2400" dirty="0"/>
              <a:t>3.</a:t>
            </a:r>
            <a:r>
              <a:rPr lang="zh-TW" altLang="en-US" sz="2400" b="0" i="0" dirty="0">
                <a:solidFill>
                  <a:srgbClr val="383838"/>
                </a:solidFill>
                <a:effectLst/>
                <a:latin typeface="Noto Sans TC"/>
              </a:rPr>
              <a:t>路易莎規劃一條提供全餐飲自產自銷，並設有烘豆廠、麵包廠、烘焙廠、餐食廠及物流中心，導入最現代智慧化供應鏈。</a:t>
            </a:r>
            <a:endParaRPr lang="en-US" altLang="zh-TW" sz="2400" b="0" i="0" dirty="0">
              <a:solidFill>
                <a:srgbClr val="383838"/>
              </a:solidFill>
              <a:effectLst/>
              <a:latin typeface="Noto Sans TC"/>
            </a:endParaRPr>
          </a:p>
          <a:p>
            <a:endParaRPr lang="en-US" altLang="zh-TW" sz="2400" b="0" i="0" dirty="0">
              <a:solidFill>
                <a:srgbClr val="383838"/>
              </a:solidFill>
              <a:effectLst/>
              <a:latin typeface="Noto Sans TC"/>
            </a:endParaRPr>
          </a:p>
          <a:p>
            <a:r>
              <a:rPr lang="en-US" altLang="zh-TW" sz="2400" dirty="0">
                <a:solidFill>
                  <a:srgbClr val="383838"/>
                </a:solidFill>
                <a:latin typeface="Noto Sans TC"/>
              </a:rPr>
              <a:t>4.</a:t>
            </a:r>
            <a:r>
              <a:rPr lang="zh-TW" altLang="en-US" sz="2400" dirty="0">
                <a:solidFill>
                  <a:srgbClr val="383838"/>
                </a:solidFill>
                <a:latin typeface="Noto Sans TC"/>
              </a:rPr>
              <a:t>路易莎的品牌形象隨著消費者對於咖啡的品味逐漸成熟。進行重新定位，攻佔台灣咖啡品牌的領導地位。</a:t>
            </a:r>
            <a:endParaRPr lang="en-US" altLang="zh-TW" sz="2400" dirty="0">
              <a:solidFill>
                <a:srgbClr val="383838"/>
              </a:solidFill>
              <a:latin typeface="Noto Sans TC"/>
            </a:endParaRPr>
          </a:p>
          <a:p>
            <a:endParaRPr lang="en-US" altLang="zh-TW" sz="2400" dirty="0">
              <a:solidFill>
                <a:srgbClr val="383838"/>
              </a:solidFill>
              <a:latin typeface="Noto Sans TC"/>
            </a:endParaRPr>
          </a:p>
          <a:p>
            <a:r>
              <a:rPr lang="en-US" altLang="zh-TW" sz="2400" dirty="0">
                <a:solidFill>
                  <a:srgbClr val="383838"/>
                </a:solidFill>
                <a:latin typeface="Noto Sans TC"/>
              </a:rPr>
              <a:t>5.</a:t>
            </a:r>
            <a:r>
              <a:rPr lang="zh-TW" altLang="en-US" sz="2400" b="0" i="0" dirty="0">
                <a:effectLst/>
                <a:latin typeface="arial" panose="020B0604020202020204" pitchFamily="34" charset="0"/>
              </a:rPr>
              <a:t>路易莎</a:t>
            </a:r>
            <a:r>
              <a:rPr lang="zh-TW" altLang="en-US" sz="2400" b="0" i="0" dirty="0">
                <a:solidFill>
                  <a:srgbClr val="202124"/>
                </a:solidFill>
                <a:effectLst/>
                <a:latin typeface="arial" panose="020B0604020202020204" pitchFamily="34" charset="0"/>
              </a:rPr>
              <a:t>期許自己提供給消費者的不只是一杯好咖啡，更是一種生活品味。期許可以成為與國際集團媲美的台灣咖啡品牌。</a:t>
            </a:r>
            <a:endParaRPr lang="zh-TW" altLang="en-US" sz="2400" dirty="0"/>
          </a:p>
        </p:txBody>
      </p:sp>
    </p:spTree>
    <p:extLst>
      <p:ext uri="{BB962C8B-B14F-4D97-AF65-F5344CB8AC3E}">
        <p14:creationId xmlns:p14="http://schemas.microsoft.com/office/powerpoint/2010/main" val="10192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pic>
        <p:nvPicPr>
          <p:cNvPr id="9" name="圖片版面配置區 8">
            <a:extLst>
              <a:ext uri="{FF2B5EF4-FFF2-40B4-BE49-F238E27FC236}">
                <a16:creationId xmlns:a16="http://schemas.microsoft.com/office/drawing/2014/main" id="{9A68CF8A-DA24-4CE6-ABB9-0A8559078F97}"/>
              </a:ext>
            </a:extLst>
          </p:cNvPr>
          <p:cNvPicPr>
            <a:picLocks noGrp="1" noChangeAspect="1"/>
          </p:cNvPicPr>
          <p:nvPr>
            <p:ph type="pic" sz="quarter" idx="13"/>
          </p:nvPr>
        </p:nvPicPr>
        <p:blipFill>
          <a:blip r:embed="rId3"/>
          <a:srcRect l="11483" r="11483"/>
          <a:stretch>
            <a:fillRect/>
          </a:stretch>
        </p:blipFill>
        <p:spPr>
          <a:xfrm>
            <a:off x="7512215" y="1368958"/>
            <a:ext cx="2601919" cy="2598538"/>
          </a:xfrm>
        </p:spPr>
      </p:pic>
      <p:pic>
        <p:nvPicPr>
          <p:cNvPr id="12" name="圖片版面配置區 11">
            <a:extLst>
              <a:ext uri="{FF2B5EF4-FFF2-40B4-BE49-F238E27FC236}">
                <a16:creationId xmlns:a16="http://schemas.microsoft.com/office/drawing/2014/main" id="{F6B62302-14B5-4052-BFDF-41B200F90278}"/>
              </a:ext>
            </a:extLst>
          </p:cNvPr>
          <p:cNvPicPr>
            <a:picLocks noGrp="1" noChangeAspect="1"/>
          </p:cNvPicPr>
          <p:nvPr>
            <p:ph type="pic" sz="quarter" idx="14"/>
          </p:nvPr>
        </p:nvPicPr>
        <p:blipFill>
          <a:blip r:embed="rId4"/>
          <a:srcRect/>
          <a:stretch>
            <a:fillRect/>
          </a:stretch>
        </p:blipFill>
        <p:spPr>
          <a:xfrm>
            <a:off x="9193303" y="3456845"/>
            <a:ext cx="2899505" cy="2899505"/>
          </a:xfrm>
        </p:spPr>
      </p:pic>
      <p:pic>
        <p:nvPicPr>
          <p:cNvPr id="18" name="圖片 17">
            <a:extLst>
              <a:ext uri="{FF2B5EF4-FFF2-40B4-BE49-F238E27FC236}">
                <a16:creationId xmlns:a16="http://schemas.microsoft.com/office/drawing/2014/main" id="{C92882DD-B8F2-4173-B5C6-E5657C86032D}"/>
              </a:ext>
            </a:extLst>
          </p:cNvPr>
          <p:cNvPicPr>
            <a:picLocks noChangeAspect="1"/>
          </p:cNvPicPr>
          <p:nvPr/>
        </p:nvPicPr>
        <p:blipFill>
          <a:blip r:embed="rId5"/>
          <a:stretch>
            <a:fillRect/>
          </a:stretch>
        </p:blipFill>
        <p:spPr>
          <a:xfrm>
            <a:off x="10044344" y="896186"/>
            <a:ext cx="1983967" cy="1983967"/>
          </a:xfrm>
          <a:prstGeom prst="rect">
            <a:avLst/>
          </a:prstGeom>
        </p:spPr>
      </p:pic>
      <p:graphicFrame>
        <p:nvGraphicFramePr>
          <p:cNvPr id="24" name="表格 24">
            <a:extLst>
              <a:ext uri="{FF2B5EF4-FFF2-40B4-BE49-F238E27FC236}">
                <a16:creationId xmlns:a16="http://schemas.microsoft.com/office/drawing/2014/main" id="{EF016BC9-EBA5-42CC-BB6A-67176CA3B83C}"/>
              </a:ext>
            </a:extLst>
          </p:cNvPr>
          <p:cNvGraphicFramePr>
            <a:graphicFrameLocks noGrp="1"/>
          </p:cNvGraphicFramePr>
          <p:nvPr>
            <p:ph idx="1"/>
            <p:extLst>
              <p:ext uri="{D42A27DB-BD31-4B8C-83A1-F6EECF244321}">
                <p14:modId xmlns:p14="http://schemas.microsoft.com/office/powerpoint/2010/main" val="2434847536"/>
              </p:ext>
            </p:extLst>
          </p:nvPr>
        </p:nvGraphicFramePr>
        <p:xfrm>
          <a:off x="99192" y="125263"/>
          <a:ext cx="7341833" cy="6607473"/>
        </p:xfrm>
        <a:graphic>
          <a:graphicData uri="http://schemas.openxmlformats.org/drawingml/2006/table">
            <a:tbl>
              <a:tblPr firstRow="1" bandRow="1">
                <a:tableStyleId>{7DF18680-E054-41AD-8BC1-D1AEF772440D}</a:tableStyleId>
              </a:tblPr>
              <a:tblGrid>
                <a:gridCol w="1334610">
                  <a:extLst>
                    <a:ext uri="{9D8B030D-6E8A-4147-A177-3AD203B41FA5}">
                      <a16:colId xmlns:a16="http://schemas.microsoft.com/office/drawing/2014/main" val="3871382483"/>
                    </a:ext>
                  </a:extLst>
                </a:gridCol>
                <a:gridCol w="2274139">
                  <a:extLst>
                    <a:ext uri="{9D8B030D-6E8A-4147-A177-3AD203B41FA5}">
                      <a16:colId xmlns:a16="http://schemas.microsoft.com/office/drawing/2014/main" val="3983076920"/>
                    </a:ext>
                  </a:extLst>
                </a:gridCol>
                <a:gridCol w="1765201">
                  <a:extLst>
                    <a:ext uri="{9D8B030D-6E8A-4147-A177-3AD203B41FA5}">
                      <a16:colId xmlns:a16="http://schemas.microsoft.com/office/drawing/2014/main" val="274189640"/>
                    </a:ext>
                  </a:extLst>
                </a:gridCol>
                <a:gridCol w="1967883">
                  <a:extLst>
                    <a:ext uri="{9D8B030D-6E8A-4147-A177-3AD203B41FA5}">
                      <a16:colId xmlns:a16="http://schemas.microsoft.com/office/drawing/2014/main" val="2563899313"/>
                    </a:ext>
                  </a:extLst>
                </a:gridCol>
              </a:tblGrid>
              <a:tr h="651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0" dirty="0">
                          <a:solidFill>
                            <a:schemeClr val="tx1"/>
                          </a:solidFill>
                        </a:rPr>
                        <a:t>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5000"/>
                      </a:schemeClr>
                    </a:solidFill>
                  </a:tcPr>
                </a:tc>
                <a:tc>
                  <a:txBody>
                    <a:bodyPr/>
                    <a:lstStyle/>
                    <a:p>
                      <a:pPr algn="ctr"/>
                      <a:r>
                        <a:rPr lang="zh-TW" altLang="en-US" dirty="0"/>
                        <a:t>台灣星巴克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alpha val="55000"/>
                      </a:schemeClr>
                    </a:solidFill>
                  </a:tcPr>
                </a:tc>
                <a:tc>
                  <a:txBody>
                    <a:bodyPr/>
                    <a:lstStyle/>
                    <a:p>
                      <a:pPr algn="ctr"/>
                      <a:r>
                        <a:rPr lang="en-US" altLang="zh-TW" dirty="0"/>
                        <a:t>85</a:t>
                      </a:r>
                      <a:r>
                        <a:rPr lang="zh-TW" altLang="en-US" dirty="0"/>
                        <a:t>度</a:t>
                      </a:r>
                      <a:r>
                        <a:rPr lang="en-US" altLang="zh-TW" dirty="0"/>
                        <a:t>C</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5000"/>
                      </a:schemeClr>
                    </a:solidFill>
                  </a:tcPr>
                </a:tc>
                <a:tc>
                  <a:txBody>
                    <a:bodyPr/>
                    <a:lstStyle/>
                    <a:p>
                      <a:pPr algn="ctr"/>
                      <a:r>
                        <a:rPr lang="zh-TW" altLang="en-US" dirty="0"/>
                        <a:t>路易莎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extLst>
                  <a:ext uri="{0D108BD9-81ED-4DB2-BD59-A6C34878D82A}">
                    <a16:rowId xmlns:a16="http://schemas.microsoft.com/office/drawing/2014/main" val="2125105167"/>
                  </a:ext>
                </a:extLst>
              </a:tr>
              <a:tr h="1017853">
                <a:tc>
                  <a:txBody>
                    <a:bodyPr/>
                    <a:lstStyle/>
                    <a:p>
                      <a:pPr algn="ctr"/>
                      <a:r>
                        <a:rPr lang="zh-TW" altLang="en-US" dirty="0"/>
                        <a:t>台灣門市數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5000"/>
                      </a:schemeClr>
                    </a:solidFill>
                  </a:tcPr>
                </a:tc>
                <a:tc>
                  <a:txBody>
                    <a:bodyPr/>
                    <a:lstStyle/>
                    <a:p>
                      <a:pPr algn="ctr"/>
                      <a:r>
                        <a:rPr lang="zh-TW" altLang="en-US" dirty="0"/>
                        <a:t>約</a:t>
                      </a:r>
                      <a:r>
                        <a:rPr lang="en-US" altLang="zh-TW" dirty="0"/>
                        <a:t>500</a:t>
                      </a:r>
                      <a:r>
                        <a:rPr lang="zh-TW" altLang="en-US" dirty="0"/>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alpha val="55000"/>
                      </a:schemeClr>
                    </a:solidFill>
                  </a:tcPr>
                </a:tc>
                <a:tc>
                  <a:txBody>
                    <a:bodyPr/>
                    <a:lstStyle/>
                    <a:p>
                      <a:pPr algn="ctr"/>
                      <a:r>
                        <a:rPr lang="zh-TW" altLang="en-US" dirty="0"/>
                        <a:t>約</a:t>
                      </a:r>
                      <a:r>
                        <a:rPr lang="en-US" altLang="zh-TW" dirty="0"/>
                        <a:t>450</a:t>
                      </a:r>
                      <a:r>
                        <a:rPr lang="zh-TW" altLang="en-US" dirty="0"/>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5000"/>
                      </a:schemeClr>
                    </a:solidFill>
                  </a:tcPr>
                </a:tc>
                <a:tc>
                  <a:txBody>
                    <a:bodyPr/>
                    <a:lstStyle/>
                    <a:p>
                      <a:pPr algn="ctr"/>
                      <a:r>
                        <a:rPr lang="zh-TW" altLang="en-US" dirty="0"/>
                        <a:t>約</a:t>
                      </a:r>
                      <a:r>
                        <a:rPr lang="en-US" altLang="zh-TW" dirty="0"/>
                        <a:t>520</a:t>
                      </a:r>
                      <a:r>
                        <a:rPr lang="zh-TW" altLang="en-US" dirty="0"/>
                        <a:t>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extLst>
                  <a:ext uri="{0D108BD9-81ED-4DB2-BD59-A6C34878D82A}">
                    <a16:rowId xmlns:a16="http://schemas.microsoft.com/office/drawing/2014/main" val="4258453909"/>
                  </a:ext>
                </a:extLst>
              </a:tr>
              <a:tr h="11648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經營模式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5000"/>
                      </a:schemeClr>
                    </a:solidFill>
                  </a:tcPr>
                </a:tc>
                <a:tc>
                  <a:txBody>
                    <a:bodyPr/>
                    <a:lstStyle/>
                    <a:p>
                      <a:pPr algn="ctr"/>
                      <a:r>
                        <a:rPr lang="zh-TW" altLang="en-US" dirty="0"/>
                        <a:t>直營</a:t>
                      </a:r>
                      <a:r>
                        <a:rPr lang="en-US" altLang="zh-TW" dirty="0"/>
                        <a:t>100%</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alpha val="55000"/>
                      </a:schemeClr>
                    </a:solidFill>
                  </a:tcPr>
                </a:tc>
                <a:tc>
                  <a:txBody>
                    <a:bodyPr/>
                    <a:lstStyle/>
                    <a:p>
                      <a:pPr algn="ctr"/>
                      <a:r>
                        <a:rPr lang="zh-TW" altLang="en-US" dirty="0"/>
                        <a:t>直營</a:t>
                      </a:r>
                      <a:r>
                        <a:rPr lang="en-US" altLang="zh-TW" dirty="0"/>
                        <a:t>6%</a:t>
                      </a:r>
                    </a:p>
                    <a:p>
                      <a:pPr algn="ctr"/>
                      <a:r>
                        <a:rPr lang="zh-TW" altLang="en-US" dirty="0"/>
                        <a:t>加盟</a:t>
                      </a:r>
                      <a:r>
                        <a:rPr lang="en-US" altLang="zh-TW" dirty="0"/>
                        <a:t>94%</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5000"/>
                      </a:schemeClr>
                    </a:solidFill>
                  </a:tcPr>
                </a:tc>
                <a:tc>
                  <a:txBody>
                    <a:bodyPr/>
                    <a:lstStyle/>
                    <a:p>
                      <a:pPr algn="ctr"/>
                      <a:r>
                        <a:rPr lang="zh-TW" altLang="en-US" dirty="0"/>
                        <a:t>直營</a:t>
                      </a:r>
                      <a:r>
                        <a:rPr lang="en-US" altLang="zh-TW" dirty="0"/>
                        <a:t>25%</a:t>
                      </a:r>
                    </a:p>
                    <a:p>
                      <a:pPr algn="ctr"/>
                      <a:r>
                        <a:rPr lang="zh-TW" altLang="en-US" dirty="0"/>
                        <a:t>加盟</a:t>
                      </a:r>
                      <a:r>
                        <a:rPr lang="en-US" altLang="zh-TW" dirty="0"/>
                        <a:t>75%</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extLst>
                  <a:ext uri="{0D108BD9-81ED-4DB2-BD59-A6C34878D82A}">
                    <a16:rowId xmlns:a16="http://schemas.microsoft.com/office/drawing/2014/main" val="887322140"/>
                  </a:ext>
                </a:extLst>
              </a:tr>
              <a:tr h="1017853">
                <a:tc>
                  <a:txBody>
                    <a:bodyPr/>
                    <a:lstStyle/>
                    <a:p>
                      <a:pPr algn="ctr"/>
                      <a:r>
                        <a:rPr lang="zh-TW" altLang="en-US" dirty="0"/>
                        <a:t>消費目的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5000"/>
                      </a:schemeClr>
                    </a:solidFill>
                  </a:tcPr>
                </a:tc>
                <a:tc>
                  <a:txBody>
                    <a:bodyPr/>
                    <a:lstStyle/>
                    <a:p>
                      <a:pPr algn="ctr"/>
                      <a:r>
                        <a:rPr lang="zh-TW" altLang="en-US" dirty="0"/>
                        <a:t>享受氣氛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alpha val="55000"/>
                      </a:schemeClr>
                    </a:solidFill>
                  </a:tcPr>
                </a:tc>
                <a:tc>
                  <a:txBody>
                    <a:bodyPr/>
                    <a:lstStyle/>
                    <a:p>
                      <a:pPr algn="ctr"/>
                      <a:r>
                        <a:rPr lang="zh-TW" altLang="en-US" dirty="0"/>
                        <a:t>外帶為主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5000"/>
                      </a:schemeClr>
                    </a:solidFill>
                  </a:tcPr>
                </a:tc>
                <a:tc>
                  <a:txBody>
                    <a:bodyPr/>
                    <a:lstStyle/>
                    <a:p>
                      <a:pPr algn="ctr"/>
                      <a:r>
                        <a:rPr lang="zh-TW" altLang="en-US" dirty="0"/>
                        <a:t>內用為主</a:t>
                      </a:r>
                      <a:endParaRPr lang="en-US" altLang="zh-TW" dirty="0"/>
                    </a:p>
                    <a:p>
                      <a:pPr algn="ctr"/>
                      <a:r>
                        <a:rPr lang="zh-TW" altLang="en-US" dirty="0"/>
                        <a:t>氛圍自由性高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extLst>
                  <a:ext uri="{0D108BD9-81ED-4DB2-BD59-A6C34878D82A}">
                    <a16:rowId xmlns:a16="http://schemas.microsoft.com/office/drawing/2014/main" val="626741284"/>
                  </a:ext>
                </a:extLst>
              </a:tr>
              <a:tr h="1017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品牌知名度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5000"/>
                      </a:schemeClr>
                    </a:solidFill>
                  </a:tcPr>
                </a:tc>
                <a:tc gridSpan="3">
                  <a:txBody>
                    <a:bodyPr/>
                    <a:lstStyle/>
                    <a:p>
                      <a:pPr algn="ctr"/>
                      <a:r>
                        <a:rPr lang="zh-TW" altLang="en-US" dirty="0"/>
                        <a:t>星巴克</a:t>
                      </a:r>
                      <a:r>
                        <a:rPr lang="en-US" altLang="zh-TW" dirty="0"/>
                        <a:t>&gt;85</a:t>
                      </a:r>
                      <a:r>
                        <a:rPr lang="zh-TW" altLang="en-US" dirty="0"/>
                        <a:t>度</a:t>
                      </a:r>
                      <a:r>
                        <a:rPr lang="en-US" altLang="zh-TW" dirty="0"/>
                        <a:t>C&gt;</a:t>
                      </a:r>
                      <a:r>
                        <a:rPr lang="zh-TW" altLang="en-US" dirty="0"/>
                        <a:t>路易莎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5000"/>
                      </a:schemeClr>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extLst>
                  <a:ext uri="{0D108BD9-81ED-4DB2-BD59-A6C34878D82A}">
                    <a16:rowId xmlns:a16="http://schemas.microsoft.com/office/drawing/2014/main" val="2746689922"/>
                  </a:ext>
                </a:extLst>
              </a:tr>
              <a:tr h="1433694">
                <a:tc>
                  <a:txBody>
                    <a:bodyPr/>
                    <a:lstStyle/>
                    <a:p>
                      <a:pPr algn="ctr"/>
                      <a:r>
                        <a:rPr lang="zh-TW" altLang="en-US" dirty="0"/>
                        <a:t>特色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5000"/>
                      </a:schemeClr>
                    </a:solidFill>
                  </a:tcPr>
                </a:tc>
                <a:tc>
                  <a:txBody>
                    <a:bodyPr/>
                    <a:lstStyle/>
                    <a:p>
                      <a:pPr algn="l"/>
                      <a:r>
                        <a:rPr lang="zh-TW" altLang="en-US" dirty="0"/>
                        <a:t>美國品牌優勢，由統一集團經營，近年布</a:t>
                      </a:r>
                    </a:p>
                    <a:p>
                      <a:pPr algn="l"/>
                      <a:r>
                        <a:rPr lang="zh-TW" altLang="en-US" dirty="0"/>
                        <a:t>局高含金量特色門</a:t>
                      </a:r>
                    </a:p>
                    <a:p>
                      <a:pPr algn="l"/>
                      <a:r>
                        <a:rPr lang="zh-TW" altLang="en-US" dirty="0"/>
                        <a:t>市，每杯咖啡單價超</a:t>
                      </a:r>
                    </a:p>
                    <a:p>
                      <a:pPr algn="l"/>
                      <a:r>
                        <a:rPr lang="zh-TW" altLang="en-US" dirty="0"/>
                        <a:t>過百元。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75000"/>
                        <a:alpha val="55000"/>
                      </a:schemeClr>
                    </a:solidFill>
                  </a:tcPr>
                </a:tc>
                <a:tc>
                  <a:txBody>
                    <a:bodyPr/>
                    <a:lstStyle/>
                    <a:p>
                      <a:pPr algn="l"/>
                      <a:r>
                        <a:rPr lang="zh-TW" altLang="en-US" dirty="0"/>
                        <a:t>主打平價甜點、飲料，近年積極布局美國、中國，台灣營收佔</a:t>
                      </a:r>
                      <a:r>
                        <a:rPr lang="en-US" altLang="zh-TW" dirty="0"/>
                        <a:t>2</a:t>
                      </a:r>
                      <a:r>
                        <a:rPr lang="zh-TW" altLang="en-US" dirty="0"/>
                        <a:t>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5000"/>
                      </a:schemeClr>
                    </a:solidFill>
                  </a:tcPr>
                </a:tc>
                <a:tc>
                  <a:txBody>
                    <a:bodyPr/>
                    <a:lstStyle/>
                    <a:p>
                      <a:pPr algn="l"/>
                      <a:r>
                        <a:rPr lang="zh-TW" altLang="en-US" dirty="0"/>
                        <a:t>以平價好咖啡在台灣崛起。近年積極轉型，由巷弄走向商圈，從外帶小店轉為可內用。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alpha val="55000"/>
                      </a:schemeClr>
                    </a:solidFill>
                  </a:tcPr>
                </a:tc>
                <a:extLst>
                  <a:ext uri="{0D108BD9-81ED-4DB2-BD59-A6C34878D82A}">
                    <a16:rowId xmlns:a16="http://schemas.microsoft.com/office/drawing/2014/main" val="1215012379"/>
                  </a:ext>
                </a:extLst>
              </a:tr>
            </a:tbl>
          </a:graphicData>
        </a:graphic>
      </p:graphicFrame>
      <p:pic>
        <p:nvPicPr>
          <p:cNvPr id="7" name="Picture 2" descr="未标题-2">
            <a:extLst>
              <a:ext uri="{FF2B5EF4-FFF2-40B4-BE49-F238E27FC236}">
                <a16:creationId xmlns:a16="http://schemas.microsoft.com/office/drawing/2014/main" id="{C43495AD-8023-95FA-2A54-8B50F8BC3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41496" y="192041"/>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8" name="Line 3">
            <a:extLst>
              <a:ext uri="{FF2B5EF4-FFF2-40B4-BE49-F238E27FC236}">
                <a16:creationId xmlns:a16="http://schemas.microsoft.com/office/drawing/2014/main" id="{1A0DE34C-058A-6CD7-6363-3F3799BDE537}"/>
              </a:ext>
            </a:extLst>
          </p:cNvPr>
          <p:cNvSpPr>
            <a:spLocks noChangeShapeType="1"/>
          </p:cNvSpPr>
          <p:nvPr/>
        </p:nvSpPr>
        <p:spPr bwMode="auto">
          <a:xfrm>
            <a:off x="7600992" y="727969"/>
            <a:ext cx="4040504" cy="28883"/>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10" name="文字方塊 9">
            <a:extLst>
              <a:ext uri="{FF2B5EF4-FFF2-40B4-BE49-F238E27FC236}">
                <a16:creationId xmlns:a16="http://schemas.microsoft.com/office/drawing/2014/main" id="{BF55E9B0-BABD-76E3-6003-C304DA77745F}"/>
              </a:ext>
            </a:extLst>
          </p:cNvPr>
          <p:cNvSpPr txBox="1"/>
          <p:nvPr/>
        </p:nvSpPr>
        <p:spPr>
          <a:xfrm>
            <a:off x="8438305" y="266304"/>
            <a:ext cx="2365878" cy="461665"/>
          </a:xfrm>
          <a:prstGeom prst="rect">
            <a:avLst/>
          </a:prstGeom>
          <a:noFill/>
        </p:spPr>
        <p:txBody>
          <a:bodyPr wrap="square" rtlCol="0">
            <a:spAutoFit/>
          </a:bodyPr>
          <a:lstStyle/>
          <a:p>
            <a:r>
              <a:rPr lang="zh-TW" altLang="en-US" sz="2400" dirty="0">
                <a:latin typeface="Arial" panose="020B0604020202020204" pitchFamily="34" charset="0"/>
                <a:cs typeface="Arial" panose="020B0604020202020204" pitchFamily="34" charset="0"/>
              </a:rPr>
              <a:t>知名咖啡比一比</a:t>
            </a:r>
            <a:endParaRPr lang="en-US" altLang="zh-TW"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1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未标题-2">
            <a:extLst>
              <a:ext uri="{FF2B5EF4-FFF2-40B4-BE49-F238E27FC236}">
                <a16:creationId xmlns:a16="http://schemas.microsoft.com/office/drawing/2014/main" id="{88F8B2CD-E39D-23D5-2802-065225EB1E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86" y="296323"/>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
            <a:extLst>
              <a:ext uri="{FF2B5EF4-FFF2-40B4-BE49-F238E27FC236}">
                <a16:creationId xmlns:a16="http://schemas.microsoft.com/office/drawing/2014/main" id="{04D4504C-D437-A3B8-39D2-E928B0211439}"/>
              </a:ext>
            </a:extLst>
          </p:cNvPr>
          <p:cNvSpPr>
            <a:spLocks noChangeShapeType="1"/>
          </p:cNvSpPr>
          <p:nvPr/>
        </p:nvSpPr>
        <p:spPr bwMode="auto">
          <a:xfrm>
            <a:off x="221117" y="848682"/>
            <a:ext cx="4475169" cy="12452"/>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13" name="文字方塊 12">
            <a:extLst>
              <a:ext uri="{FF2B5EF4-FFF2-40B4-BE49-F238E27FC236}">
                <a16:creationId xmlns:a16="http://schemas.microsoft.com/office/drawing/2014/main" id="{97CA3535-CE8F-5B0E-7145-5856A5A941B6}"/>
              </a:ext>
            </a:extLst>
          </p:cNvPr>
          <p:cNvSpPr txBox="1"/>
          <p:nvPr/>
        </p:nvSpPr>
        <p:spPr>
          <a:xfrm>
            <a:off x="1027059" y="445635"/>
            <a:ext cx="2863284" cy="830997"/>
          </a:xfrm>
          <a:prstGeom prst="rect">
            <a:avLst/>
          </a:prstGeom>
          <a:noFill/>
        </p:spPr>
        <p:txBody>
          <a:bodyPr wrap="none" rtlCol="0">
            <a:spAutoFit/>
          </a:bodyPr>
          <a:lstStyle/>
          <a:p>
            <a:r>
              <a:rPr lang="zh-TW" altLang="en-US" sz="2400" dirty="0"/>
              <a:t>各大品牌定位</a:t>
            </a:r>
            <a:r>
              <a:rPr lang="en-US" altLang="zh-TW" sz="2400" dirty="0"/>
              <a:t>&amp;</a:t>
            </a:r>
            <a:r>
              <a:rPr lang="zh-TW" altLang="en-US" sz="2400" dirty="0"/>
              <a:t>隱憂</a:t>
            </a:r>
          </a:p>
          <a:p>
            <a:endParaRPr lang="zh-TW" altLang="en-US" sz="2400" dirty="0">
              <a:latin typeface="Arial" panose="020B0604020202020204" pitchFamily="34" charset="0"/>
              <a:cs typeface="Arial" panose="020B0604020202020204" pitchFamily="34" charset="0"/>
            </a:endParaRPr>
          </a:p>
        </p:txBody>
      </p:sp>
      <p:graphicFrame>
        <p:nvGraphicFramePr>
          <p:cNvPr id="14" name="表格 14">
            <a:extLst>
              <a:ext uri="{FF2B5EF4-FFF2-40B4-BE49-F238E27FC236}">
                <a16:creationId xmlns:a16="http://schemas.microsoft.com/office/drawing/2014/main" id="{62728245-65F9-E5DB-D196-4F858F73924A}"/>
              </a:ext>
            </a:extLst>
          </p:cNvPr>
          <p:cNvGraphicFramePr>
            <a:graphicFrameLocks noGrp="1"/>
          </p:cNvGraphicFramePr>
          <p:nvPr>
            <p:extLst>
              <p:ext uri="{D42A27DB-BD31-4B8C-83A1-F6EECF244321}">
                <p14:modId xmlns:p14="http://schemas.microsoft.com/office/powerpoint/2010/main" val="3468096265"/>
              </p:ext>
            </p:extLst>
          </p:nvPr>
        </p:nvGraphicFramePr>
        <p:xfrm>
          <a:off x="626862" y="1087953"/>
          <a:ext cx="10938276" cy="5636607"/>
        </p:xfrm>
        <a:graphic>
          <a:graphicData uri="http://schemas.openxmlformats.org/drawingml/2006/table">
            <a:tbl>
              <a:tblPr firstRow="1" bandRow="1">
                <a:tableStyleId>{D27102A9-8310-4765-A935-A1911B00CA55}</a:tableStyleId>
              </a:tblPr>
              <a:tblGrid>
                <a:gridCol w="2619899">
                  <a:extLst>
                    <a:ext uri="{9D8B030D-6E8A-4147-A177-3AD203B41FA5}">
                      <a16:colId xmlns:a16="http://schemas.microsoft.com/office/drawing/2014/main" val="937522451"/>
                    </a:ext>
                  </a:extLst>
                </a:gridCol>
                <a:gridCol w="8318377">
                  <a:extLst>
                    <a:ext uri="{9D8B030D-6E8A-4147-A177-3AD203B41FA5}">
                      <a16:colId xmlns:a16="http://schemas.microsoft.com/office/drawing/2014/main" val="2231553293"/>
                    </a:ext>
                  </a:extLst>
                </a:gridCol>
              </a:tblGrid>
              <a:tr h="1646369">
                <a:tc>
                  <a:txBody>
                    <a:bodyPr/>
                    <a:lstStyle/>
                    <a:p>
                      <a:pPr algn="ctr"/>
                      <a:r>
                        <a:rPr lang="zh-TW" altLang="en-US" sz="1900" b="0" dirty="0"/>
                        <a:t>台灣星巴克</a:t>
                      </a:r>
                    </a:p>
                  </a:txBody>
                  <a:tcPr anchor="ctr"/>
                </a:tc>
                <a:tc>
                  <a:txBody>
                    <a:bodyPr/>
                    <a:lstStyle/>
                    <a:p>
                      <a:pPr algn="l"/>
                      <a:r>
                        <a:rPr lang="en-US" altLang="zh-TW" sz="1900" b="0" dirty="0"/>
                        <a:t>1.</a:t>
                      </a:r>
                      <a:r>
                        <a:rPr lang="zh-TW" altLang="en-US" sz="1900" b="0" dirty="0"/>
                        <a:t>台灣星巴克是統一企業向美國星巴克總公司，以授權經營的方式獨資經營。</a:t>
                      </a:r>
                      <a:endParaRPr lang="en-US" altLang="zh-TW" sz="1900" b="0" dirty="0"/>
                    </a:p>
                    <a:p>
                      <a:pPr algn="l"/>
                      <a:r>
                        <a:rPr lang="en-US" altLang="zh-TW" sz="1900" b="0" dirty="0"/>
                        <a:t>2.</a:t>
                      </a:r>
                      <a:r>
                        <a:rPr lang="zh-TW" altLang="en-US" sz="1900" b="0" dirty="0"/>
                        <a:t>統一企業注重每家星巴克消費門市的體驗。</a:t>
                      </a:r>
                      <a:endParaRPr lang="en-US" altLang="zh-TW" sz="1900" b="0" dirty="0"/>
                    </a:p>
                    <a:p>
                      <a:pPr algn="l"/>
                      <a:r>
                        <a:rPr lang="en-US" altLang="zh-TW" sz="1900" b="0" dirty="0"/>
                        <a:t>3.</a:t>
                      </a:r>
                      <a:r>
                        <a:rPr lang="zh-TW" altLang="en-US" sz="1900" b="0" dirty="0"/>
                        <a:t>開店策略講究的是慢條斯理深耕品牌，先扎穩體驗及口碑再開設精緻門市。</a:t>
                      </a:r>
                      <a:endParaRPr lang="en-US" altLang="zh-TW" sz="1900" b="0" dirty="0"/>
                    </a:p>
                  </a:txBody>
                  <a:tcPr anchor="ctr"/>
                </a:tc>
                <a:extLst>
                  <a:ext uri="{0D108BD9-81ED-4DB2-BD59-A6C34878D82A}">
                    <a16:rowId xmlns:a16="http://schemas.microsoft.com/office/drawing/2014/main" val="332174461"/>
                  </a:ext>
                </a:extLst>
              </a:tr>
              <a:tr h="199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a:t>85</a:t>
                      </a:r>
                      <a:r>
                        <a:rPr lang="zh-TW" altLang="en-US" sz="1900" dirty="0"/>
                        <a:t>度</a:t>
                      </a:r>
                      <a:r>
                        <a:rPr lang="en-US" altLang="zh-TW" sz="1900" dirty="0"/>
                        <a:t>C</a:t>
                      </a:r>
                      <a:endParaRPr lang="zh-TW" altLang="en-US" sz="1900" dirty="0"/>
                    </a:p>
                    <a:p>
                      <a:pPr algn="ctr"/>
                      <a:endParaRPr lang="zh-TW" altLang="en-US" sz="1900" dirty="0"/>
                    </a:p>
                  </a:txBody>
                  <a:tcPr anchor="ctr"/>
                </a:tc>
                <a:tc>
                  <a:txBody>
                    <a:bodyPr/>
                    <a:lstStyle/>
                    <a:p>
                      <a:pPr algn="l"/>
                      <a:r>
                        <a:rPr lang="en-US" altLang="zh-TW" sz="1900" dirty="0"/>
                        <a:t>1.</a:t>
                      </a:r>
                      <a:r>
                        <a:rPr lang="zh-TW" altLang="en-US" sz="1900" dirty="0"/>
                        <a:t>成也定位，敗也定位。</a:t>
                      </a:r>
                      <a:endParaRPr lang="en-US" altLang="zh-TW" sz="1900" dirty="0"/>
                    </a:p>
                    <a:p>
                      <a:pPr algn="l"/>
                      <a:r>
                        <a:rPr lang="en-US" altLang="zh-TW" sz="1900" dirty="0"/>
                        <a:t>2.</a:t>
                      </a:r>
                      <a:r>
                        <a:rPr lang="zh-TW" altLang="en-US" sz="1900" dirty="0"/>
                        <a:t>由於定位未能與時俱進。展店速度增加，服務質感與經營控制也隨著降低。</a:t>
                      </a:r>
                      <a:endParaRPr lang="en-US" altLang="zh-TW" sz="1900" dirty="0"/>
                    </a:p>
                    <a:p>
                      <a:pPr algn="l"/>
                      <a:r>
                        <a:rPr lang="en-US" altLang="zh-TW" sz="1900" dirty="0"/>
                        <a:t>3.</a:t>
                      </a:r>
                      <a:r>
                        <a:rPr lang="zh-TW" altLang="en-US" sz="1900" dirty="0"/>
                        <a:t>把平價咖啡與蛋糕結合，滿足消費者外帶咖啡甜點和店內消費聊天的雙重選擇，</a:t>
                      </a:r>
                      <a:r>
                        <a:rPr lang="en-US" altLang="zh-TW" sz="1900" dirty="0"/>
                        <a:t>CP</a:t>
                      </a:r>
                      <a:r>
                        <a:rPr lang="zh-TW" altLang="en-US" sz="1900" dirty="0"/>
                        <a:t>值很高。</a:t>
                      </a:r>
                    </a:p>
                  </a:txBody>
                  <a:tcPr anchor="ctr"/>
                </a:tc>
                <a:extLst>
                  <a:ext uri="{0D108BD9-81ED-4DB2-BD59-A6C34878D82A}">
                    <a16:rowId xmlns:a16="http://schemas.microsoft.com/office/drawing/2014/main" val="3329528634"/>
                  </a:ext>
                </a:extLst>
              </a:tr>
              <a:tr h="199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dirty="0"/>
                        <a:t>路易莎</a:t>
                      </a:r>
                    </a:p>
                    <a:p>
                      <a:pPr algn="ctr"/>
                      <a:endParaRPr lang="zh-TW" altLang="en-US" sz="1900" dirty="0"/>
                    </a:p>
                  </a:txBody>
                  <a:tcPr anchor="ctr"/>
                </a:tc>
                <a:tc>
                  <a:txBody>
                    <a:bodyPr/>
                    <a:lstStyle/>
                    <a:p>
                      <a:pPr algn="l"/>
                      <a:r>
                        <a:rPr lang="en-US" altLang="zh-TW" sz="1900" dirty="0"/>
                        <a:t>1.</a:t>
                      </a:r>
                      <a:r>
                        <a:rPr lang="zh-TW" altLang="en-US" sz="1900" dirty="0"/>
                        <a:t>外帶咖啡甜點是路易莎的弱項。</a:t>
                      </a:r>
                      <a:endParaRPr lang="en-US" altLang="zh-TW" sz="1900" dirty="0"/>
                    </a:p>
                    <a:p>
                      <a:pPr algn="l"/>
                      <a:r>
                        <a:rPr lang="en-US" altLang="zh-TW" sz="1900" dirty="0"/>
                        <a:t>2.</a:t>
                      </a:r>
                      <a:r>
                        <a:rPr lang="zh-TW" altLang="en-US" sz="1900" dirty="0"/>
                        <a:t>走特色店風格，極重店內裝潢以及舒適的環境，對口碑有良好的加持效果。</a:t>
                      </a:r>
                      <a:endParaRPr lang="en-US" altLang="zh-TW" sz="1900" dirty="0"/>
                    </a:p>
                    <a:p>
                      <a:pPr algn="l"/>
                      <a:r>
                        <a:rPr lang="en-US" altLang="zh-TW" sz="1900" dirty="0"/>
                        <a:t>3.</a:t>
                      </a:r>
                      <a:r>
                        <a:rPr lang="zh-TW" altLang="en-US" sz="1900" dirty="0"/>
                        <a:t>曾出現工安意外事件，也代表著廠區作業規範須加強。</a:t>
                      </a:r>
                    </a:p>
                  </a:txBody>
                  <a:tcPr anchor="ctr"/>
                </a:tc>
                <a:extLst>
                  <a:ext uri="{0D108BD9-81ED-4DB2-BD59-A6C34878D82A}">
                    <a16:rowId xmlns:a16="http://schemas.microsoft.com/office/drawing/2014/main" val="680035807"/>
                  </a:ext>
                </a:extLst>
              </a:tr>
            </a:tbl>
          </a:graphicData>
        </a:graphic>
      </p:graphicFrame>
    </p:spTree>
    <p:extLst>
      <p:ext uri="{BB962C8B-B14F-4D97-AF65-F5344CB8AC3E}">
        <p14:creationId xmlns:p14="http://schemas.microsoft.com/office/powerpoint/2010/main" val="179153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2963C9E7-AC28-9F39-7EAE-D584ED63A7F7}"/>
              </a:ext>
            </a:extLst>
          </p:cNvPr>
          <p:cNvPicPr>
            <a:picLocks noChangeAspect="1"/>
          </p:cNvPicPr>
          <p:nvPr/>
        </p:nvPicPr>
        <p:blipFill>
          <a:blip r:embed="rId3"/>
          <a:stretch>
            <a:fillRect/>
          </a:stretch>
        </p:blipFill>
        <p:spPr>
          <a:xfrm>
            <a:off x="146299" y="1788418"/>
            <a:ext cx="5833180" cy="3281164"/>
          </a:xfrm>
          <a:prstGeom prst="rect">
            <a:avLst/>
          </a:prstGeom>
        </p:spPr>
      </p:pic>
      <p:pic>
        <p:nvPicPr>
          <p:cNvPr id="12" name="Picture 2" descr="未标题-2">
            <a:extLst>
              <a:ext uri="{FF2B5EF4-FFF2-40B4-BE49-F238E27FC236}">
                <a16:creationId xmlns:a16="http://schemas.microsoft.com/office/drawing/2014/main" id="{1CF0C728-B44A-2484-3424-35BB33EC1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6286" y="296323"/>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13" name="Line 3">
            <a:extLst>
              <a:ext uri="{FF2B5EF4-FFF2-40B4-BE49-F238E27FC236}">
                <a16:creationId xmlns:a16="http://schemas.microsoft.com/office/drawing/2014/main" id="{040FC8C7-07BD-AD85-2E72-4980EF771BA4}"/>
              </a:ext>
            </a:extLst>
          </p:cNvPr>
          <p:cNvSpPr>
            <a:spLocks noChangeShapeType="1"/>
          </p:cNvSpPr>
          <p:nvPr/>
        </p:nvSpPr>
        <p:spPr bwMode="auto">
          <a:xfrm>
            <a:off x="221117" y="848682"/>
            <a:ext cx="4475169" cy="12452"/>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15" name="文字方塊 14">
            <a:extLst>
              <a:ext uri="{FF2B5EF4-FFF2-40B4-BE49-F238E27FC236}">
                <a16:creationId xmlns:a16="http://schemas.microsoft.com/office/drawing/2014/main" id="{77359B9F-109D-DBD7-7C09-FF039ED669C3}"/>
              </a:ext>
            </a:extLst>
          </p:cNvPr>
          <p:cNvSpPr txBox="1"/>
          <p:nvPr/>
        </p:nvSpPr>
        <p:spPr>
          <a:xfrm>
            <a:off x="790808" y="399469"/>
            <a:ext cx="3335785" cy="461665"/>
          </a:xfrm>
          <a:prstGeom prst="rect">
            <a:avLst/>
          </a:prstGeom>
          <a:noFill/>
        </p:spPr>
        <p:txBody>
          <a:bodyPr wrap="square">
            <a:spAutoFit/>
          </a:bodyPr>
          <a:lstStyle/>
          <a:p>
            <a:r>
              <a:rPr lang="zh-TW" altLang="en-US" sz="2400" dirty="0"/>
              <a:t>對比自營模式</a:t>
            </a:r>
            <a:r>
              <a:rPr lang="en-US" altLang="zh-TW" sz="2400" dirty="0"/>
              <a:t>-</a:t>
            </a:r>
            <a:r>
              <a:rPr lang="zh-TW" altLang="en-US" sz="2400" dirty="0"/>
              <a:t>白水咖啡</a:t>
            </a:r>
          </a:p>
        </p:txBody>
      </p:sp>
      <p:sp>
        <p:nvSpPr>
          <p:cNvPr id="17" name="文字方塊 16">
            <a:extLst>
              <a:ext uri="{FF2B5EF4-FFF2-40B4-BE49-F238E27FC236}">
                <a16:creationId xmlns:a16="http://schemas.microsoft.com/office/drawing/2014/main" id="{9DE8AAC2-1065-3B86-C1BA-C8FDD740D04E}"/>
              </a:ext>
            </a:extLst>
          </p:cNvPr>
          <p:cNvSpPr txBox="1"/>
          <p:nvPr/>
        </p:nvSpPr>
        <p:spPr>
          <a:xfrm>
            <a:off x="5946003" y="1123384"/>
            <a:ext cx="6279472" cy="2862322"/>
          </a:xfrm>
          <a:prstGeom prst="rect">
            <a:avLst/>
          </a:prstGeom>
          <a:noFill/>
        </p:spPr>
        <p:txBody>
          <a:bodyPr wrap="square">
            <a:spAutoFit/>
          </a:bodyPr>
          <a:lstStyle/>
          <a:p>
            <a:r>
              <a:rPr lang="zh-TW" altLang="en-US" sz="2000" dirty="0">
                <a:latin typeface="Microsoft YaHei Light" panose="020B0502040204020203" pitchFamily="34" charset="-122"/>
                <a:ea typeface="Microsoft YaHei Light" panose="020B0502040204020203" pitchFamily="34" charset="-122"/>
              </a:rPr>
              <a:t>白水咖啡原先設址在虎尾高中對面，老闆說</a:t>
            </a:r>
            <a:r>
              <a:rPr lang="en-US" altLang="zh-TW" sz="2000" dirty="0">
                <a:latin typeface="Microsoft YaHei Light" panose="020B0502040204020203" pitchFamily="34" charset="-122"/>
                <a:ea typeface="Microsoft YaHei Light" panose="020B0502040204020203" pitchFamily="34" charset="-122"/>
              </a:rPr>
              <a:t>｢</a:t>
            </a:r>
            <a:r>
              <a:rPr lang="zh-TW" altLang="en-US" sz="2000" dirty="0">
                <a:latin typeface="Microsoft YaHei Light" panose="020B0502040204020203" pitchFamily="34" charset="-122"/>
                <a:ea typeface="Microsoft YaHei Light" panose="020B0502040204020203" pitchFamily="34" charset="-122"/>
              </a:rPr>
              <a:t>他想給無處可去的孩子們一個安心的地方，就算沒有消費在那邊讀書也行</a:t>
            </a:r>
            <a:r>
              <a:rPr lang="en-US" altLang="zh-TW" sz="2000" dirty="0">
                <a:latin typeface="Microsoft YaHei Light" panose="020B0502040204020203" pitchFamily="34" charset="-122"/>
                <a:ea typeface="Microsoft YaHei Light" panose="020B0502040204020203" pitchFamily="34" charset="-122"/>
              </a:rPr>
              <a:t>｣</a:t>
            </a:r>
            <a:r>
              <a:rPr lang="zh-TW" altLang="en-US" sz="2000" dirty="0">
                <a:latin typeface="Microsoft YaHei Light" panose="020B0502040204020203" pitchFamily="34" charset="-122"/>
                <a:ea typeface="Microsoft YaHei Light" panose="020B0502040204020203" pitchFamily="34" charset="-122"/>
              </a:rPr>
              <a:t>有時候老闆不在，比較熟絡的客人也會自己動手做餐點或者是幫忙顧店。這次會到虎尾眷村是因為行政機關邀請他幫忙熱絡眷村的人氣，商家的興起也會帶動大家前往眷村消費的同時也欣賞日治時代空軍基地的雄偉。白水咖啡老闆的特色和隨興同時也顛覆我們對咖啡廳的想像，不一定是要華麗漂亮，也可以是舒適像家一樣的感覺。</a:t>
            </a:r>
          </a:p>
        </p:txBody>
      </p:sp>
      <p:sp>
        <p:nvSpPr>
          <p:cNvPr id="18" name="文字方塊 17">
            <a:extLst>
              <a:ext uri="{FF2B5EF4-FFF2-40B4-BE49-F238E27FC236}">
                <a16:creationId xmlns:a16="http://schemas.microsoft.com/office/drawing/2014/main" id="{6106CC34-56C7-E8EA-3810-5D6001F5E254}"/>
              </a:ext>
            </a:extLst>
          </p:cNvPr>
          <p:cNvSpPr txBox="1"/>
          <p:nvPr/>
        </p:nvSpPr>
        <p:spPr>
          <a:xfrm>
            <a:off x="5946003" y="3985706"/>
            <a:ext cx="6279472" cy="2246769"/>
          </a:xfrm>
          <a:prstGeom prst="rect">
            <a:avLst/>
          </a:prstGeom>
          <a:noFill/>
        </p:spPr>
        <p:txBody>
          <a:bodyPr wrap="square" rtlCol="0">
            <a:spAutoFit/>
          </a:bodyPr>
          <a:lstStyle/>
          <a:p>
            <a:r>
              <a:rPr lang="zh-TW" altLang="en-US" sz="2000" dirty="0">
                <a:latin typeface="Microsoft YaHei Light" panose="020B0502040204020203" pitchFamily="34" charset="-122"/>
                <a:ea typeface="Microsoft YaHei Light" panose="020B0502040204020203" pitchFamily="34" charset="-122"/>
              </a:rPr>
              <a:t>白水咖啡屬於自主經營模式，沒有任何的加盟壓力和直營理念衝突。較能發揮自己的特色和隨著季節推出新產品，經營時間、品質也能自己管控。最重要的是裝潢不受限，使老闆李應泉能使用別人不要的破銅爛鐵作為寶貴的裝飾。白水最大的特色是老闆本身帶來的隨意感又不失品質的舒適感，開店時間、產品皆看心情準備，喜愛開著行動餐車到偏鄉行善。</a:t>
            </a:r>
          </a:p>
        </p:txBody>
      </p:sp>
    </p:spTree>
    <p:extLst>
      <p:ext uri="{BB962C8B-B14F-4D97-AF65-F5344CB8AC3E}">
        <p14:creationId xmlns:p14="http://schemas.microsoft.com/office/powerpoint/2010/main" val="39426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3B7B2B9C-CC6A-334F-C6EE-4C2FEDE3062A}"/>
              </a:ext>
            </a:extLst>
          </p:cNvPr>
          <p:cNvSpPr txBox="1"/>
          <p:nvPr/>
        </p:nvSpPr>
        <p:spPr>
          <a:xfrm>
            <a:off x="1738499" y="339720"/>
            <a:ext cx="1440403" cy="461665"/>
          </a:xfrm>
          <a:prstGeom prst="rect">
            <a:avLst/>
          </a:prstGeom>
          <a:noFill/>
        </p:spPr>
        <p:txBody>
          <a:bodyPr wrap="square">
            <a:spAutoFit/>
          </a:bodyPr>
          <a:lstStyle/>
          <a:p>
            <a:r>
              <a:rPr lang="zh-TW" altLang="en-US" sz="2400" dirty="0">
                <a:latin typeface="Microsoft YaHei Light" panose="020B0502040204020203" pitchFamily="34" charset="-122"/>
                <a:ea typeface="Microsoft YaHei Light" panose="020B0502040204020203" pitchFamily="34" charset="-122"/>
              </a:rPr>
              <a:t>綜整心得</a:t>
            </a:r>
          </a:p>
        </p:txBody>
      </p:sp>
      <p:pic>
        <p:nvPicPr>
          <p:cNvPr id="28" name="Picture 2" descr="未标题-2">
            <a:extLst>
              <a:ext uri="{FF2B5EF4-FFF2-40B4-BE49-F238E27FC236}">
                <a16:creationId xmlns:a16="http://schemas.microsoft.com/office/drawing/2014/main" id="{17229186-CE66-6EAC-18E7-110CB57B1B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86" y="296323"/>
            <a:ext cx="451312" cy="501702"/>
          </a:xfrm>
          <a:prstGeom prst="rect">
            <a:avLst/>
          </a:prstGeom>
          <a:noFill/>
          <a:extLst>
            <a:ext uri="{909E8E84-426E-40DD-AFC4-6F175D3DCCD1}">
              <a14:hiddenFill xmlns:a14="http://schemas.microsoft.com/office/drawing/2010/main">
                <a:solidFill>
                  <a:srgbClr val="FFFFFF"/>
                </a:solidFill>
              </a14:hiddenFill>
            </a:ext>
          </a:extLst>
        </p:spPr>
      </p:pic>
      <p:sp>
        <p:nvSpPr>
          <p:cNvPr id="29" name="Line 3">
            <a:extLst>
              <a:ext uri="{FF2B5EF4-FFF2-40B4-BE49-F238E27FC236}">
                <a16:creationId xmlns:a16="http://schemas.microsoft.com/office/drawing/2014/main" id="{1DBC774E-F5DD-F7A6-C7B3-EA222CAA0913}"/>
              </a:ext>
            </a:extLst>
          </p:cNvPr>
          <p:cNvSpPr>
            <a:spLocks noChangeShapeType="1"/>
          </p:cNvSpPr>
          <p:nvPr/>
        </p:nvSpPr>
        <p:spPr bwMode="auto">
          <a:xfrm>
            <a:off x="221117" y="848682"/>
            <a:ext cx="4475169" cy="12452"/>
          </a:xfrm>
          <a:prstGeom prst="line">
            <a:avLst/>
          </a:prstGeom>
          <a:noFill/>
          <a:ln w="6350">
            <a:solidFill>
              <a:srgbClr val="EF65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31" name="文字方塊 30">
            <a:extLst>
              <a:ext uri="{FF2B5EF4-FFF2-40B4-BE49-F238E27FC236}">
                <a16:creationId xmlns:a16="http://schemas.microsoft.com/office/drawing/2014/main" id="{DA127228-71FF-BE5F-53D0-4DC49B2BEF51}"/>
              </a:ext>
            </a:extLst>
          </p:cNvPr>
          <p:cNvSpPr txBox="1"/>
          <p:nvPr/>
        </p:nvSpPr>
        <p:spPr>
          <a:xfrm>
            <a:off x="301839" y="923792"/>
            <a:ext cx="11718525" cy="6278642"/>
          </a:xfrm>
          <a:prstGeom prst="rect">
            <a:avLst/>
          </a:prstGeom>
          <a:noFill/>
        </p:spPr>
        <p:txBody>
          <a:bodyPr wrap="square" rtlCol="0">
            <a:spAutoFit/>
          </a:bodyPr>
          <a:lstStyle/>
          <a:p>
            <a:r>
              <a:rPr lang="zh-TW" altLang="en-US" sz="2400" dirty="0"/>
              <a:t>因為學校開設的彈性課程沒興趣。加上我們三個都對於咖啡十分有興趣，但是科上及大學端開設的課程少之又少。所以我們從二年級便參加自主學習，我們在二年級時了解到咖啡豆的品種、播種方式、採收後處理並了解咖啡飲品製作及機具認識，在二年級時我們幾乎把跟咖啡的所有知識都熟透了。</a:t>
            </a:r>
            <a:endParaRPr lang="en-US" altLang="zh-TW" sz="2400" dirty="0"/>
          </a:p>
          <a:p>
            <a:r>
              <a:rPr lang="zh-TW" altLang="en-US" sz="2400" dirty="0"/>
              <a:t>既然了解了咖啡的知識接下來就是營業。我們在三年級的自主學習主要著重於商方面的應用，畢竟我們不是商經科的學生，光憑書面和各種報導的創始人背後史沒辦法讓我們身歷其境。因此我們拜訪了離我們最相近的白水咖啡。自主經營和連鎖各有好壞，收穫之處也不一樣。</a:t>
            </a:r>
            <a:endParaRPr lang="en-US" altLang="zh-TW" sz="2400" dirty="0"/>
          </a:p>
          <a:p>
            <a:r>
              <a:rPr lang="en-US" altLang="zh-TW" sz="2400" dirty="0"/>
              <a:t>1.</a:t>
            </a:r>
            <a:r>
              <a:rPr lang="zh-TW" altLang="en-US" sz="2400" dirty="0"/>
              <a:t>自主經營須自己挖掘技術慢慢磨練，但能更好的發揮自身能力更能同時規劃自己和事業，較不受限。</a:t>
            </a:r>
            <a:endParaRPr lang="en-US" altLang="zh-TW" sz="2400" dirty="0"/>
          </a:p>
          <a:p>
            <a:r>
              <a:rPr lang="en-US" altLang="zh-TW" sz="2400" dirty="0"/>
              <a:t>2.</a:t>
            </a:r>
            <a:r>
              <a:rPr lang="zh-TW" altLang="en-US" sz="2400" dirty="0"/>
              <a:t>連鎖經營有技術指導較快上手，無法過度發揮必須聽由總公司的裁決，受限較多。</a:t>
            </a:r>
            <a:endParaRPr lang="en-US" altLang="zh-TW" sz="2400" dirty="0"/>
          </a:p>
          <a:p>
            <a:endParaRPr lang="en-US" altLang="zh-TW" sz="2400" dirty="0"/>
          </a:p>
          <a:p>
            <a:r>
              <a:rPr lang="zh-TW" altLang="en-US" sz="2400" dirty="0"/>
              <a:t>我們認為自主學習對我們來說幫助很大，而且是開心的。不必要浪費時間去聽沒興趣的課，而是跟著志同道合的朋友憶起探索全新的知識。雖然上台發表對我們來說是一項大挑戰，也曾因為要發表而不想參加，但想想能增進自己的知識，學習自己喜歡的東西那上台就不算甚麼了。</a:t>
            </a:r>
          </a:p>
          <a:p>
            <a:endParaRPr lang="zh-TW" altLang="en-US" dirty="0"/>
          </a:p>
        </p:txBody>
      </p:sp>
    </p:spTree>
    <p:extLst>
      <p:ext uri="{BB962C8B-B14F-4D97-AF65-F5344CB8AC3E}">
        <p14:creationId xmlns:p14="http://schemas.microsoft.com/office/powerpoint/2010/main" val="543995561"/>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010_TF78504181_Win32" id="{5A73FD0D-F961-484E-975C-E11BF2E57132}" vid="{7160F523-0130-4CEB-8262-3E2B2DD8B5A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357</TotalTime>
  <Words>1340</Words>
  <Application>Microsoft Office PowerPoint</Application>
  <PresentationFormat>寬螢幕</PresentationFormat>
  <Paragraphs>116</Paragraphs>
  <Slides>10</Slides>
  <Notes>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10</vt:i4>
      </vt:variant>
    </vt:vector>
  </HeadingPairs>
  <TitlesOfParts>
    <vt:vector size="17" baseType="lpstr">
      <vt:lpstr>Avenir Next LT Pro</vt:lpstr>
      <vt:lpstr>Microsoft JhengHei UI</vt:lpstr>
      <vt:lpstr>Microsoft YaHei Light</vt:lpstr>
      <vt:lpstr>Noto Sans TC</vt:lpstr>
      <vt:lpstr>Arial</vt:lpstr>
      <vt:lpstr>Arial</vt:lpstr>
      <vt:lpstr>ShapesVTI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cp:revision>
  <dcterms:created xsi:type="dcterms:W3CDTF">2022-03-02T02:23:12Z</dcterms:created>
  <dcterms:modified xsi:type="dcterms:W3CDTF">2022-06-20T07:28:10Z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